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279" r:id="rId3"/>
    <p:sldId id="306" r:id="rId4"/>
    <p:sldId id="308" r:id="rId5"/>
    <p:sldId id="309" r:id="rId6"/>
    <p:sldId id="310" r:id="rId7"/>
    <p:sldId id="311" r:id="rId8"/>
    <p:sldId id="317" r:id="rId9"/>
    <p:sldId id="318" r:id="rId10"/>
    <p:sldId id="319" r:id="rId11"/>
    <p:sldId id="320" r:id="rId12"/>
    <p:sldId id="313" r:id="rId13"/>
    <p:sldId id="314" r:id="rId14"/>
    <p:sldId id="316" r:id="rId15"/>
    <p:sldId id="329" r:id="rId16"/>
    <p:sldId id="304" r:id="rId17"/>
    <p:sldId id="282" r:id="rId18"/>
    <p:sldId id="283" r:id="rId19"/>
    <p:sldId id="284" r:id="rId20"/>
    <p:sldId id="305" r:id="rId21"/>
    <p:sldId id="286" r:id="rId22"/>
    <p:sldId id="287" r:id="rId23"/>
    <p:sldId id="288" r:id="rId24"/>
    <p:sldId id="289" r:id="rId25"/>
    <p:sldId id="290" r:id="rId26"/>
    <p:sldId id="291" r:id="rId27"/>
    <p:sldId id="303" r:id="rId28"/>
    <p:sldId id="334" r:id="rId29"/>
    <p:sldId id="332" r:id="rId30"/>
    <p:sldId id="333" r:id="rId31"/>
    <p:sldId id="335" r:id="rId32"/>
    <p:sldId id="321" r:id="rId33"/>
    <p:sldId id="322" r:id="rId34"/>
    <p:sldId id="336" r:id="rId35"/>
    <p:sldId id="330" r:id="rId36"/>
    <p:sldId id="331" r:id="rId37"/>
    <p:sldId id="325" r:id="rId38"/>
    <p:sldId id="326" r:id="rId39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00"/>
    <a:srgbClr val="096713"/>
    <a:srgbClr val="B3D3EA"/>
    <a:srgbClr val="78ADC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17" autoAdjust="0"/>
    <p:restoredTop sz="95596" autoAdjust="0"/>
  </p:normalViewPr>
  <p:slideViewPr>
    <p:cSldViewPr>
      <p:cViewPr varScale="1">
        <p:scale>
          <a:sx n="100" d="100"/>
          <a:sy n="100" d="100"/>
        </p:scale>
        <p:origin x="-34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221813-BCEB-4F75-AA15-C1F2DCFCB399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be-BY"/>
        </a:p>
      </dgm:t>
    </dgm:pt>
    <dgm:pt modelId="{BF6D24DE-DB8D-4668-8154-9E413FDF78D9}">
      <dgm:prSet phldrT="[Текст]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Куда пойти учиться после 9 класса?</a:t>
          </a:r>
          <a:endParaRPr lang="be-BY" dirty="0"/>
        </a:p>
      </dgm:t>
    </dgm:pt>
    <dgm:pt modelId="{A34DFB34-8BDC-46CA-A538-D94F0497CA97}" type="parTrans" cxnId="{0C19B86C-A2C4-4307-8D22-18E23EDBBFFD}">
      <dgm:prSet/>
      <dgm:spPr/>
      <dgm:t>
        <a:bodyPr/>
        <a:lstStyle/>
        <a:p>
          <a:endParaRPr lang="be-BY"/>
        </a:p>
      </dgm:t>
    </dgm:pt>
    <dgm:pt modelId="{B5E97A7A-C617-44FA-911B-A89656E20A5F}" type="sibTrans" cxnId="{0C19B86C-A2C4-4307-8D22-18E23EDBBFFD}">
      <dgm:prSet/>
      <dgm:spPr/>
      <dgm:t>
        <a:bodyPr/>
        <a:lstStyle/>
        <a:p>
          <a:endParaRPr lang="be-BY"/>
        </a:p>
      </dgm:t>
    </dgm:pt>
    <dgm:pt modelId="{6F9E909A-3BBB-4A39-A70B-1C6FF33AC8DC}">
      <dgm:prSet phldrT="[Текст]" custT="1"/>
      <dgm:spPr/>
      <dgm:t>
        <a:bodyPr/>
        <a:lstStyle/>
        <a:p>
          <a:pPr marL="0"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b="1" kern="1200" dirty="0">
              <a:solidFill>
                <a:srgbClr val="000000"/>
              </a:solidFill>
              <a:latin typeface="Arial Black" panose="020B0A04020102020204" pitchFamily="34" charset="0"/>
            </a:rPr>
            <a:t>УПТО</a:t>
          </a:r>
        </a:p>
        <a:p>
          <a:pPr marL="0"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rgbClr val="000000"/>
              </a:solidFill>
            </a:rPr>
            <a:t>+получают среднее образование</a:t>
          </a:r>
        </a:p>
        <a:p>
          <a:pPr marL="0"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rgbClr val="000000"/>
              </a:solidFill>
            </a:rPr>
            <a:t>+получают профессию</a:t>
          </a:r>
        </a:p>
        <a:p>
          <a:pPr marL="0" lvl="0" algn="l" defTabSz="1600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000" b="1" kern="1200" dirty="0">
              <a:solidFill>
                <a:srgbClr val="000000"/>
              </a:solidFill>
            </a:rPr>
            <a:t>+общежитие, бесплатное питание, стипендия</a:t>
          </a:r>
          <a:r>
            <a:rPr lang="ru-RU" sz="3600" b="1" kern="1200" dirty="0">
              <a:solidFill>
                <a:srgbClr val="000000"/>
              </a:solidFill>
            </a:rPr>
            <a:t> </a:t>
          </a:r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rgbClr val="FFFFFF"/>
              </a:solidFill>
              <a:latin typeface="Arial Black" panose="020B0A04020102020204" pitchFamily="34" charset="0"/>
              <a:ea typeface="+mn-ea"/>
              <a:cs typeface="+mn-cs"/>
            </a:rPr>
            <a:t>! Не любит учиться, нравиться работать, хочет быстрее получить профессию, невысокий </a:t>
          </a:r>
          <a:r>
            <a:rPr lang="ru-RU" sz="1800" b="1" kern="1200" dirty="0" err="1">
              <a:solidFill>
                <a:srgbClr val="FFFFFF"/>
              </a:solidFill>
              <a:latin typeface="Arial Black" panose="020B0A04020102020204" pitchFamily="34" charset="0"/>
              <a:ea typeface="+mn-ea"/>
              <a:cs typeface="+mn-cs"/>
            </a:rPr>
            <a:t>ср.б</a:t>
          </a:r>
          <a:r>
            <a:rPr lang="ru-RU" sz="1800" b="1" kern="1200" dirty="0">
              <a:solidFill>
                <a:srgbClr val="FFFFFF"/>
              </a:solidFill>
              <a:latin typeface="Arial Black" panose="020B0A04020102020204" pitchFamily="34" charset="0"/>
              <a:ea typeface="+mn-ea"/>
              <a:cs typeface="+mn-cs"/>
            </a:rPr>
            <a:t>.</a:t>
          </a:r>
          <a:endParaRPr lang="be-BY" sz="1800" b="1" kern="1200" dirty="0">
            <a:solidFill>
              <a:srgbClr val="FFFFFF"/>
            </a:solidFill>
            <a:latin typeface="Arial Black" panose="020B0A04020102020204" pitchFamily="34" charset="0"/>
            <a:ea typeface="+mn-ea"/>
            <a:cs typeface="+mn-cs"/>
          </a:endParaRPr>
        </a:p>
      </dgm:t>
    </dgm:pt>
    <dgm:pt modelId="{63BC4547-E072-44BC-A464-51CD3008A55E}" type="parTrans" cxnId="{239BF206-E05A-43AC-A7A4-E422FB71E757}">
      <dgm:prSet/>
      <dgm:spPr/>
      <dgm:t>
        <a:bodyPr/>
        <a:lstStyle/>
        <a:p>
          <a:endParaRPr lang="be-BY"/>
        </a:p>
      </dgm:t>
    </dgm:pt>
    <dgm:pt modelId="{916ACB4F-AC41-45D7-905C-043488858D7D}" type="sibTrans" cxnId="{239BF206-E05A-43AC-A7A4-E422FB71E757}">
      <dgm:prSet/>
      <dgm:spPr/>
      <dgm:t>
        <a:bodyPr/>
        <a:lstStyle/>
        <a:p>
          <a:endParaRPr lang="be-BY"/>
        </a:p>
      </dgm:t>
    </dgm:pt>
    <dgm:pt modelId="{89C91C1F-7D5E-47D0-92D9-A06C2E96B0CF}">
      <dgm:prSet phldrT="[Текст]" custT="1"/>
      <dgm:spPr/>
      <dgm:t>
        <a:bodyPr/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600" b="1" kern="1200" dirty="0">
            <a:solidFill>
              <a:srgbClr val="000000"/>
            </a:solidFill>
            <a:latin typeface="Arial Black" panose="020B0A04020102020204" pitchFamily="34" charset="0"/>
            <a:ea typeface="+mn-ea"/>
            <a:cs typeface="+mn-cs"/>
          </a:endParaRPr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b="1" kern="1200" dirty="0">
              <a:solidFill>
                <a:srgbClr val="000000"/>
              </a:solidFill>
              <a:latin typeface="Arial Black" panose="020B0A04020102020204" pitchFamily="34" charset="0"/>
              <a:ea typeface="+mn-ea"/>
              <a:cs typeface="+mn-cs"/>
            </a:rPr>
            <a:t>УССО</a:t>
          </a:r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rgbClr val="000000"/>
              </a:solidFill>
              <a:latin typeface="Arial Black" panose="020B0A04020102020204" pitchFamily="34" charset="0"/>
              <a:ea typeface="+mn-ea"/>
              <a:cs typeface="+mn-cs"/>
            </a:rPr>
            <a:t>+получают среднее специальное образование</a:t>
          </a:r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rgbClr val="000000"/>
              </a:solidFill>
              <a:latin typeface="Arial Black" panose="020B0A04020102020204" pitchFamily="34" charset="0"/>
              <a:ea typeface="+mn-ea"/>
              <a:cs typeface="+mn-cs"/>
            </a:rPr>
            <a:t>+получают образование</a:t>
          </a:r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bg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! Необходимо хотеть учиться. Учиться достаточно трудно. Руководитель среднего звена</a:t>
          </a:r>
        </a:p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be-BY" sz="3600" b="1" kern="1200" dirty="0">
            <a:solidFill>
              <a:srgbClr val="000000"/>
            </a:solidFill>
            <a:latin typeface="Arial Black" panose="020B0A04020102020204" pitchFamily="34" charset="0"/>
            <a:ea typeface="+mn-ea"/>
            <a:cs typeface="+mn-cs"/>
          </a:endParaRPr>
        </a:p>
      </dgm:t>
    </dgm:pt>
    <dgm:pt modelId="{5FF3559D-3E02-43C3-89FC-1E16997D4E30}" type="parTrans" cxnId="{1F21E1E0-FB1F-4B59-8855-2484F8F73957}">
      <dgm:prSet/>
      <dgm:spPr/>
      <dgm:t>
        <a:bodyPr/>
        <a:lstStyle/>
        <a:p>
          <a:endParaRPr lang="be-BY"/>
        </a:p>
      </dgm:t>
    </dgm:pt>
    <dgm:pt modelId="{50186E35-F5C7-4E40-A34A-1BCF6C2ED338}" type="sibTrans" cxnId="{1F21E1E0-FB1F-4B59-8855-2484F8F73957}">
      <dgm:prSet/>
      <dgm:spPr/>
      <dgm:t>
        <a:bodyPr/>
        <a:lstStyle/>
        <a:p>
          <a:endParaRPr lang="be-BY"/>
        </a:p>
      </dgm:t>
    </dgm:pt>
    <dgm:pt modelId="{B905917C-D1AF-4FAF-9BFF-4AFC59AB561E}">
      <dgm:prSet phldrT="[Текст]" custT="1"/>
      <dgm:spPr/>
      <dgm:t>
        <a:bodyPr/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b="1" kern="1200" dirty="0">
              <a:solidFill>
                <a:srgbClr val="000000"/>
              </a:solidFill>
              <a:latin typeface="Arial Black" panose="020B0A04020102020204" pitchFamily="34" charset="0"/>
              <a:ea typeface="+mn-ea"/>
              <a:cs typeface="+mn-cs"/>
            </a:rPr>
            <a:t>УОСО (школа, лицей)</a:t>
          </a:r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rgbClr val="000000"/>
              </a:solidFill>
              <a:latin typeface="Arial Black" panose="020B0A04020102020204" pitchFamily="34" charset="0"/>
              <a:ea typeface="+mn-ea"/>
              <a:cs typeface="+mn-cs"/>
            </a:rPr>
            <a:t>+ориентация на высшее образование</a:t>
          </a:r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e-BY" sz="2400" b="1" kern="1200" dirty="0">
              <a:solidFill>
                <a:schemeClr val="bg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! Необходимо любить получать знания и работать головой</a:t>
          </a:r>
        </a:p>
      </dgm:t>
    </dgm:pt>
    <dgm:pt modelId="{82CF02A3-ED34-47B5-9AF5-214817A91D08}" type="parTrans" cxnId="{60A6DEA1-412D-46F1-95A1-F7B056620AFE}">
      <dgm:prSet/>
      <dgm:spPr/>
      <dgm:t>
        <a:bodyPr/>
        <a:lstStyle/>
        <a:p>
          <a:endParaRPr lang="be-BY"/>
        </a:p>
      </dgm:t>
    </dgm:pt>
    <dgm:pt modelId="{05E5F67A-DE7C-4F56-B69D-8F34CF2C2786}" type="sibTrans" cxnId="{60A6DEA1-412D-46F1-95A1-F7B056620AFE}">
      <dgm:prSet/>
      <dgm:spPr/>
      <dgm:t>
        <a:bodyPr/>
        <a:lstStyle/>
        <a:p>
          <a:endParaRPr lang="be-BY"/>
        </a:p>
      </dgm:t>
    </dgm:pt>
    <dgm:pt modelId="{91BDC33D-3850-49A2-BA7D-6F156A4BE8AB}" type="pres">
      <dgm:prSet presAssocID="{5D221813-BCEB-4F75-AA15-C1F2DCFCB399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E8373D3-4617-467C-BD3D-216BC8BB4202}" type="pres">
      <dgm:prSet presAssocID="{BF6D24DE-DB8D-4668-8154-9E413FDF78D9}" presName="roof" presStyleLbl="dkBgShp" presStyleIdx="0" presStyleCnt="2"/>
      <dgm:spPr/>
      <dgm:t>
        <a:bodyPr/>
        <a:lstStyle/>
        <a:p>
          <a:endParaRPr lang="ru-RU"/>
        </a:p>
      </dgm:t>
    </dgm:pt>
    <dgm:pt modelId="{99959B62-2BAD-4A4C-9BC4-E8A3D212A12A}" type="pres">
      <dgm:prSet presAssocID="{BF6D24DE-DB8D-4668-8154-9E413FDF78D9}" presName="pillars" presStyleCnt="0"/>
      <dgm:spPr/>
    </dgm:pt>
    <dgm:pt modelId="{F81AEA2D-D1F4-4774-BC65-CBD6B286B2A5}" type="pres">
      <dgm:prSet presAssocID="{BF6D24DE-DB8D-4668-8154-9E413FDF78D9}" presName="pillar1" presStyleLbl="node1" presStyleIdx="0" presStyleCnt="3" custScaleX="115442" custLinFactNeighborX="-147" custLinFactNeighborY="-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15659B-E359-4BB8-8E75-350AF533F6CF}" type="pres">
      <dgm:prSet presAssocID="{89C91C1F-7D5E-47D0-92D9-A06C2E96B0CF}" presName="pillarX" presStyleLbl="node1" presStyleIdx="1" presStyleCnt="3" custLinFactNeighborX="-44" custLinFactNeighborY="-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D366CD-D80F-4161-A1B4-5C2F72C6416F}" type="pres">
      <dgm:prSet presAssocID="{B905917C-D1AF-4FAF-9BFF-4AFC59AB561E}" presName="pillarX" presStyleLbl="node1" presStyleIdx="2" presStyleCnt="3" custLinFactNeighborX="60" custLinFactNeighborY="-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66854E-1953-4076-B082-8937B7EE39F4}" type="pres">
      <dgm:prSet presAssocID="{BF6D24DE-DB8D-4668-8154-9E413FDF78D9}" presName="base" presStyleLbl="dkBgShp" presStyleIdx="1" presStyleCnt="2" custFlipVert="1" custScaleY="82108"/>
      <dgm:spPr/>
    </dgm:pt>
  </dgm:ptLst>
  <dgm:cxnLst>
    <dgm:cxn modelId="{2BA2C4F4-7E9D-4936-A970-17872196FEB0}" type="presOf" srcId="{BF6D24DE-DB8D-4668-8154-9E413FDF78D9}" destId="{8E8373D3-4617-467C-BD3D-216BC8BB4202}" srcOrd="0" destOrd="0" presId="urn:microsoft.com/office/officeart/2005/8/layout/hList3"/>
    <dgm:cxn modelId="{799C193F-83D9-4727-B260-6078D7435181}" type="presOf" srcId="{89C91C1F-7D5E-47D0-92D9-A06C2E96B0CF}" destId="{AB15659B-E359-4BB8-8E75-350AF533F6CF}" srcOrd="0" destOrd="0" presId="urn:microsoft.com/office/officeart/2005/8/layout/hList3"/>
    <dgm:cxn modelId="{2E79ED41-D376-4161-A815-2A28BA35EF4D}" type="presOf" srcId="{B905917C-D1AF-4FAF-9BFF-4AFC59AB561E}" destId="{6ED366CD-D80F-4161-A1B4-5C2F72C6416F}" srcOrd="0" destOrd="0" presId="urn:microsoft.com/office/officeart/2005/8/layout/hList3"/>
    <dgm:cxn modelId="{D7C733D8-709C-4AB0-A120-F78EF7736680}" type="presOf" srcId="{6F9E909A-3BBB-4A39-A70B-1C6FF33AC8DC}" destId="{F81AEA2D-D1F4-4774-BC65-CBD6B286B2A5}" srcOrd="0" destOrd="0" presId="urn:microsoft.com/office/officeart/2005/8/layout/hList3"/>
    <dgm:cxn modelId="{667C19B3-D612-457E-9D26-797BD53C56CA}" type="presOf" srcId="{5D221813-BCEB-4F75-AA15-C1F2DCFCB399}" destId="{91BDC33D-3850-49A2-BA7D-6F156A4BE8AB}" srcOrd="0" destOrd="0" presId="urn:microsoft.com/office/officeart/2005/8/layout/hList3"/>
    <dgm:cxn modelId="{1F21E1E0-FB1F-4B59-8855-2484F8F73957}" srcId="{BF6D24DE-DB8D-4668-8154-9E413FDF78D9}" destId="{89C91C1F-7D5E-47D0-92D9-A06C2E96B0CF}" srcOrd="1" destOrd="0" parTransId="{5FF3559D-3E02-43C3-89FC-1E16997D4E30}" sibTransId="{50186E35-F5C7-4E40-A34A-1BCF6C2ED338}"/>
    <dgm:cxn modelId="{0C19B86C-A2C4-4307-8D22-18E23EDBBFFD}" srcId="{5D221813-BCEB-4F75-AA15-C1F2DCFCB399}" destId="{BF6D24DE-DB8D-4668-8154-9E413FDF78D9}" srcOrd="0" destOrd="0" parTransId="{A34DFB34-8BDC-46CA-A538-D94F0497CA97}" sibTransId="{B5E97A7A-C617-44FA-911B-A89656E20A5F}"/>
    <dgm:cxn modelId="{239BF206-E05A-43AC-A7A4-E422FB71E757}" srcId="{BF6D24DE-DB8D-4668-8154-9E413FDF78D9}" destId="{6F9E909A-3BBB-4A39-A70B-1C6FF33AC8DC}" srcOrd="0" destOrd="0" parTransId="{63BC4547-E072-44BC-A464-51CD3008A55E}" sibTransId="{916ACB4F-AC41-45D7-905C-043488858D7D}"/>
    <dgm:cxn modelId="{60A6DEA1-412D-46F1-95A1-F7B056620AFE}" srcId="{BF6D24DE-DB8D-4668-8154-9E413FDF78D9}" destId="{B905917C-D1AF-4FAF-9BFF-4AFC59AB561E}" srcOrd="2" destOrd="0" parTransId="{82CF02A3-ED34-47B5-9AF5-214817A91D08}" sibTransId="{05E5F67A-DE7C-4F56-B69D-8F34CF2C2786}"/>
    <dgm:cxn modelId="{F0D5EF4B-43EB-41C1-8A01-7E4D13CB374F}" type="presParOf" srcId="{91BDC33D-3850-49A2-BA7D-6F156A4BE8AB}" destId="{8E8373D3-4617-467C-BD3D-216BC8BB4202}" srcOrd="0" destOrd="0" presId="urn:microsoft.com/office/officeart/2005/8/layout/hList3"/>
    <dgm:cxn modelId="{1CD77BD5-883E-4FA3-9A58-4EC81FDBDAFB}" type="presParOf" srcId="{91BDC33D-3850-49A2-BA7D-6F156A4BE8AB}" destId="{99959B62-2BAD-4A4C-9BC4-E8A3D212A12A}" srcOrd="1" destOrd="0" presId="urn:microsoft.com/office/officeart/2005/8/layout/hList3"/>
    <dgm:cxn modelId="{30273D08-7627-42F6-9849-EC27ECC20A1F}" type="presParOf" srcId="{99959B62-2BAD-4A4C-9BC4-E8A3D212A12A}" destId="{F81AEA2D-D1F4-4774-BC65-CBD6B286B2A5}" srcOrd="0" destOrd="0" presId="urn:microsoft.com/office/officeart/2005/8/layout/hList3"/>
    <dgm:cxn modelId="{454FB392-FC80-4C5B-8BA5-6193B5D886CA}" type="presParOf" srcId="{99959B62-2BAD-4A4C-9BC4-E8A3D212A12A}" destId="{AB15659B-E359-4BB8-8E75-350AF533F6CF}" srcOrd="1" destOrd="0" presId="urn:microsoft.com/office/officeart/2005/8/layout/hList3"/>
    <dgm:cxn modelId="{76C83FAA-E5B0-49FC-BAFF-14B29EE5983A}" type="presParOf" srcId="{99959B62-2BAD-4A4C-9BC4-E8A3D212A12A}" destId="{6ED366CD-D80F-4161-A1B4-5C2F72C6416F}" srcOrd="2" destOrd="0" presId="urn:microsoft.com/office/officeart/2005/8/layout/hList3"/>
    <dgm:cxn modelId="{03A45826-9807-4AEB-B235-3118957BA0A4}" type="presParOf" srcId="{91BDC33D-3850-49A2-BA7D-6F156A4BE8AB}" destId="{2066854E-1953-4076-B082-8937B7EE39F4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D221813-BCEB-4F75-AA15-C1F2DCFCB399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be-BY"/>
        </a:p>
      </dgm:t>
    </dgm:pt>
    <dgm:pt modelId="{BF6D24DE-DB8D-4668-8154-9E413FDF78D9}">
      <dgm:prSet phldrT="[Текст]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Куда пойти после 11 класса?</a:t>
          </a:r>
          <a:endParaRPr lang="be-BY" dirty="0"/>
        </a:p>
      </dgm:t>
    </dgm:pt>
    <dgm:pt modelId="{A34DFB34-8BDC-46CA-A538-D94F0497CA97}" type="parTrans" cxnId="{0C19B86C-A2C4-4307-8D22-18E23EDBBFFD}">
      <dgm:prSet/>
      <dgm:spPr/>
      <dgm:t>
        <a:bodyPr/>
        <a:lstStyle/>
        <a:p>
          <a:endParaRPr lang="be-BY"/>
        </a:p>
      </dgm:t>
    </dgm:pt>
    <dgm:pt modelId="{B5E97A7A-C617-44FA-911B-A89656E20A5F}" type="sibTrans" cxnId="{0C19B86C-A2C4-4307-8D22-18E23EDBBFFD}">
      <dgm:prSet/>
      <dgm:spPr/>
      <dgm:t>
        <a:bodyPr/>
        <a:lstStyle/>
        <a:p>
          <a:endParaRPr lang="be-BY"/>
        </a:p>
      </dgm:t>
    </dgm:pt>
    <dgm:pt modelId="{6F9E909A-3BBB-4A39-A70B-1C6FF33AC8DC}">
      <dgm:prSet phldrT="[Текст]" custT="1"/>
      <dgm:spPr/>
      <dgm:t>
        <a:bodyPr/>
        <a:lstStyle/>
        <a:p>
          <a:pPr marL="0"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b="1" kern="1200" dirty="0">
              <a:solidFill>
                <a:srgbClr val="000000"/>
              </a:solidFill>
              <a:latin typeface="Arial Black" panose="020B0A04020102020204" pitchFamily="34" charset="0"/>
            </a:rPr>
            <a:t>УПТО</a:t>
          </a:r>
        </a:p>
      </dgm:t>
    </dgm:pt>
    <dgm:pt modelId="{63BC4547-E072-44BC-A464-51CD3008A55E}" type="parTrans" cxnId="{239BF206-E05A-43AC-A7A4-E422FB71E757}">
      <dgm:prSet/>
      <dgm:spPr/>
      <dgm:t>
        <a:bodyPr/>
        <a:lstStyle/>
        <a:p>
          <a:endParaRPr lang="be-BY"/>
        </a:p>
      </dgm:t>
    </dgm:pt>
    <dgm:pt modelId="{916ACB4F-AC41-45D7-905C-043488858D7D}" type="sibTrans" cxnId="{239BF206-E05A-43AC-A7A4-E422FB71E757}">
      <dgm:prSet/>
      <dgm:spPr/>
      <dgm:t>
        <a:bodyPr/>
        <a:lstStyle/>
        <a:p>
          <a:endParaRPr lang="be-BY"/>
        </a:p>
      </dgm:t>
    </dgm:pt>
    <dgm:pt modelId="{89C91C1F-7D5E-47D0-92D9-A06C2E96B0CF}">
      <dgm:prSet phldrT="[Текст]" custT="1"/>
      <dgm:spPr/>
      <dgm:t>
        <a:bodyPr/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600" b="1" kern="1200" dirty="0">
            <a:solidFill>
              <a:srgbClr val="000000"/>
            </a:solidFill>
            <a:latin typeface="Arial Black" panose="020B0A04020102020204" pitchFamily="34" charset="0"/>
            <a:ea typeface="+mn-ea"/>
            <a:cs typeface="+mn-cs"/>
          </a:endParaRPr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b="1" kern="1200" dirty="0">
              <a:solidFill>
                <a:srgbClr val="000000"/>
              </a:solidFill>
              <a:latin typeface="Arial Black" panose="020B0A04020102020204" pitchFamily="34" charset="0"/>
              <a:ea typeface="+mn-ea"/>
              <a:cs typeface="+mn-cs"/>
            </a:rPr>
            <a:t>УССО</a:t>
          </a:r>
        </a:p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be-BY" sz="3600" b="1" kern="1200" dirty="0">
            <a:solidFill>
              <a:srgbClr val="000000"/>
            </a:solidFill>
            <a:latin typeface="Arial Black" panose="020B0A04020102020204" pitchFamily="34" charset="0"/>
            <a:ea typeface="+mn-ea"/>
            <a:cs typeface="+mn-cs"/>
          </a:endParaRPr>
        </a:p>
      </dgm:t>
    </dgm:pt>
    <dgm:pt modelId="{5FF3559D-3E02-43C3-89FC-1E16997D4E30}" type="parTrans" cxnId="{1F21E1E0-FB1F-4B59-8855-2484F8F73957}">
      <dgm:prSet/>
      <dgm:spPr/>
      <dgm:t>
        <a:bodyPr/>
        <a:lstStyle/>
        <a:p>
          <a:endParaRPr lang="be-BY"/>
        </a:p>
      </dgm:t>
    </dgm:pt>
    <dgm:pt modelId="{50186E35-F5C7-4E40-A34A-1BCF6C2ED338}" type="sibTrans" cxnId="{1F21E1E0-FB1F-4B59-8855-2484F8F73957}">
      <dgm:prSet/>
      <dgm:spPr/>
      <dgm:t>
        <a:bodyPr/>
        <a:lstStyle/>
        <a:p>
          <a:endParaRPr lang="be-BY"/>
        </a:p>
      </dgm:t>
    </dgm:pt>
    <dgm:pt modelId="{B905917C-D1AF-4FAF-9BFF-4AFC59AB561E}">
      <dgm:prSet phldrT="[Текст]" custT="1"/>
      <dgm:spPr/>
      <dgm:t>
        <a:bodyPr/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b="1" kern="1200" dirty="0">
              <a:solidFill>
                <a:srgbClr val="000000"/>
              </a:solidFill>
              <a:latin typeface="Arial Black" panose="020B0A04020102020204" pitchFamily="34" charset="0"/>
              <a:ea typeface="+mn-ea"/>
              <a:cs typeface="+mn-cs"/>
            </a:rPr>
            <a:t>УВО</a:t>
          </a:r>
          <a:endParaRPr lang="be-BY" sz="2400" b="1" kern="1200" dirty="0">
            <a:solidFill>
              <a:schemeClr val="bg1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82CF02A3-ED34-47B5-9AF5-214817A91D08}" type="parTrans" cxnId="{60A6DEA1-412D-46F1-95A1-F7B056620AFE}">
      <dgm:prSet/>
      <dgm:spPr/>
      <dgm:t>
        <a:bodyPr/>
        <a:lstStyle/>
        <a:p>
          <a:endParaRPr lang="be-BY"/>
        </a:p>
      </dgm:t>
    </dgm:pt>
    <dgm:pt modelId="{05E5F67A-DE7C-4F56-B69D-8F34CF2C2786}" type="sibTrans" cxnId="{60A6DEA1-412D-46F1-95A1-F7B056620AFE}">
      <dgm:prSet/>
      <dgm:spPr/>
      <dgm:t>
        <a:bodyPr/>
        <a:lstStyle/>
        <a:p>
          <a:endParaRPr lang="be-BY"/>
        </a:p>
      </dgm:t>
    </dgm:pt>
    <dgm:pt modelId="{628AE17A-23A4-451F-B3C2-25451CB67FFB}">
      <dgm:prSet phldrT="[Текст]" custT="1"/>
      <dgm:spPr/>
      <dgm:t>
        <a:bodyPr/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000" b="1" kern="1200" dirty="0">
              <a:solidFill>
                <a:srgbClr val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Армия, курсы, биржа, работа</a:t>
          </a:r>
          <a:endParaRPr lang="be-BY" sz="4000" b="1" kern="1200" dirty="0">
            <a:solidFill>
              <a:srgbClr val="0000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BAD94161-E8B8-4933-A052-5FB142CAF789}" type="parTrans" cxnId="{A818D272-C45F-4BD5-B594-AC18C3974190}">
      <dgm:prSet/>
      <dgm:spPr/>
    </dgm:pt>
    <dgm:pt modelId="{F5C7D5C5-793C-4445-B195-3AA06BAC7E01}" type="sibTrans" cxnId="{A818D272-C45F-4BD5-B594-AC18C3974190}">
      <dgm:prSet/>
      <dgm:spPr/>
    </dgm:pt>
    <dgm:pt modelId="{91BDC33D-3850-49A2-BA7D-6F156A4BE8AB}" type="pres">
      <dgm:prSet presAssocID="{5D221813-BCEB-4F75-AA15-C1F2DCFCB399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E8373D3-4617-467C-BD3D-216BC8BB4202}" type="pres">
      <dgm:prSet presAssocID="{BF6D24DE-DB8D-4668-8154-9E413FDF78D9}" presName="roof" presStyleLbl="dkBgShp" presStyleIdx="0" presStyleCnt="2"/>
      <dgm:spPr/>
      <dgm:t>
        <a:bodyPr/>
        <a:lstStyle/>
        <a:p>
          <a:endParaRPr lang="ru-RU"/>
        </a:p>
      </dgm:t>
    </dgm:pt>
    <dgm:pt modelId="{99959B62-2BAD-4A4C-9BC4-E8A3D212A12A}" type="pres">
      <dgm:prSet presAssocID="{BF6D24DE-DB8D-4668-8154-9E413FDF78D9}" presName="pillars" presStyleCnt="0"/>
      <dgm:spPr/>
    </dgm:pt>
    <dgm:pt modelId="{F81AEA2D-D1F4-4774-BC65-CBD6B286B2A5}" type="pres">
      <dgm:prSet presAssocID="{BF6D24DE-DB8D-4668-8154-9E413FDF78D9}" presName="pillar1" presStyleLbl="node1" presStyleIdx="0" presStyleCnt="4" custScaleX="94487" custLinFactNeighborX="-147" custLinFactNeighborY="-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15659B-E359-4BB8-8E75-350AF533F6CF}" type="pres">
      <dgm:prSet presAssocID="{89C91C1F-7D5E-47D0-92D9-A06C2E96B0CF}" presName="pillarX" presStyleLbl="node1" presStyleIdx="1" presStyleCnt="4" custLinFactNeighborX="-44" custLinFactNeighborY="-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D366CD-D80F-4161-A1B4-5C2F72C6416F}" type="pres">
      <dgm:prSet presAssocID="{B905917C-D1AF-4FAF-9BFF-4AFC59AB561E}" presName="pillarX" presStyleLbl="node1" presStyleIdx="2" presStyleCnt="4" custLinFactNeighborX="60" custLinFactNeighborY="-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C2FB90-CDCD-42C4-9D78-27E30406D538}" type="pres">
      <dgm:prSet presAssocID="{628AE17A-23A4-451F-B3C2-25451CB67FFB}" presName="pillar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66854E-1953-4076-B082-8937B7EE39F4}" type="pres">
      <dgm:prSet presAssocID="{BF6D24DE-DB8D-4668-8154-9E413FDF78D9}" presName="base" presStyleLbl="dkBgShp" presStyleIdx="1" presStyleCnt="2" custFlipVert="1" custScaleY="82108"/>
      <dgm:spPr/>
    </dgm:pt>
  </dgm:ptLst>
  <dgm:cxnLst>
    <dgm:cxn modelId="{2BA2C4F4-7E9D-4936-A970-17872196FEB0}" type="presOf" srcId="{BF6D24DE-DB8D-4668-8154-9E413FDF78D9}" destId="{8E8373D3-4617-467C-BD3D-216BC8BB4202}" srcOrd="0" destOrd="0" presId="urn:microsoft.com/office/officeart/2005/8/layout/hList3"/>
    <dgm:cxn modelId="{799C193F-83D9-4727-B260-6078D7435181}" type="presOf" srcId="{89C91C1F-7D5E-47D0-92D9-A06C2E96B0CF}" destId="{AB15659B-E359-4BB8-8E75-350AF533F6CF}" srcOrd="0" destOrd="0" presId="urn:microsoft.com/office/officeart/2005/8/layout/hList3"/>
    <dgm:cxn modelId="{2E79ED41-D376-4161-A815-2A28BA35EF4D}" type="presOf" srcId="{B905917C-D1AF-4FAF-9BFF-4AFC59AB561E}" destId="{6ED366CD-D80F-4161-A1B4-5C2F72C6416F}" srcOrd="0" destOrd="0" presId="urn:microsoft.com/office/officeart/2005/8/layout/hList3"/>
    <dgm:cxn modelId="{D7C733D8-709C-4AB0-A120-F78EF7736680}" type="presOf" srcId="{6F9E909A-3BBB-4A39-A70B-1C6FF33AC8DC}" destId="{F81AEA2D-D1F4-4774-BC65-CBD6B286B2A5}" srcOrd="0" destOrd="0" presId="urn:microsoft.com/office/officeart/2005/8/layout/hList3"/>
    <dgm:cxn modelId="{667C19B3-D612-457E-9D26-797BD53C56CA}" type="presOf" srcId="{5D221813-BCEB-4F75-AA15-C1F2DCFCB399}" destId="{91BDC33D-3850-49A2-BA7D-6F156A4BE8AB}" srcOrd="0" destOrd="0" presId="urn:microsoft.com/office/officeart/2005/8/layout/hList3"/>
    <dgm:cxn modelId="{1F21E1E0-FB1F-4B59-8855-2484F8F73957}" srcId="{BF6D24DE-DB8D-4668-8154-9E413FDF78D9}" destId="{89C91C1F-7D5E-47D0-92D9-A06C2E96B0CF}" srcOrd="1" destOrd="0" parTransId="{5FF3559D-3E02-43C3-89FC-1E16997D4E30}" sibTransId="{50186E35-F5C7-4E40-A34A-1BCF6C2ED338}"/>
    <dgm:cxn modelId="{0C19B86C-A2C4-4307-8D22-18E23EDBBFFD}" srcId="{5D221813-BCEB-4F75-AA15-C1F2DCFCB399}" destId="{BF6D24DE-DB8D-4668-8154-9E413FDF78D9}" srcOrd="0" destOrd="0" parTransId="{A34DFB34-8BDC-46CA-A538-D94F0497CA97}" sibTransId="{B5E97A7A-C617-44FA-911B-A89656E20A5F}"/>
    <dgm:cxn modelId="{611A9461-E341-4E7A-9D3E-B24063F79B6D}" type="presOf" srcId="{628AE17A-23A4-451F-B3C2-25451CB67FFB}" destId="{4CC2FB90-CDCD-42C4-9D78-27E30406D538}" srcOrd="0" destOrd="0" presId="urn:microsoft.com/office/officeart/2005/8/layout/hList3"/>
    <dgm:cxn modelId="{239BF206-E05A-43AC-A7A4-E422FB71E757}" srcId="{BF6D24DE-DB8D-4668-8154-9E413FDF78D9}" destId="{6F9E909A-3BBB-4A39-A70B-1C6FF33AC8DC}" srcOrd="0" destOrd="0" parTransId="{63BC4547-E072-44BC-A464-51CD3008A55E}" sibTransId="{916ACB4F-AC41-45D7-905C-043488858D7D}"/>
    <dgm:cxn modelId="{60A6DEA1-412D-46F1-95A1-F7B056620AFE}" srcId="{BF6D24DE-DB8D-4668-8154-9E413FDF78D9}" destId="{B905917C-D1AF-4FAF-9BFF-4AFC59AB561E}" srcOrd="2" destOrd="0" parTransId="{82CF02A3-ED34-47B5-9AF5-214817A91D08}" sibTransId="{05E5F67A-DE7C-4F56-B69D-8F34CF2C2786}"/>
    <dgm:cxn modelId="{A818D272-C45F-4BD5-B594-AC18C3974190}" srcId="{BF6D24DE-DB8D-4668-8154-9E413FDF78D9}" destId="{628AE17A-23A4-451F-B3C2-25451CB67FFB}" srcOrd="3" destOrd="0" parTransId="{BAD94161-E8B8-4933-A052-5FB142CAF789}" sibTransId="{F5C7D5C5-793C-4445-B195-3AA06BAC7E01}"/>
    <dgm:cxn modelId="{F0D5EF4B-43EB-41C1-8A01-7E4D13CB374F}" type="presParOf" srcId="{91BDC33D-3850-49A2-BA7D-6F156A4BE8AB}" destId="{8E8373D3-4617-467C-BD3D-216BC8BB4202}" srcOrd="0" destOrd="0" presId="urn:microsoft.com/office/officeart/2005/8/layout/hList3"/>
    <dgm:cxn modelId="{1CD77BD5-883E-4FA3-9A58-4EC81FDBDAFB}" type="presParOf" srcId="{91BDC33D-3850-49A2-BA7D-6F156A4BE8AB}" destId="{99959B62-2BAD-4A4C-9BC4-E8A3D212A12A}" srcOrd="1" destOrd="0" presId="urn:microsoft.com/office/officeart/2005/8/layout/hList3"/>
    <dgm:cxn modelId="{30273D08-7627-42F6-9849-EC27ECC20A1F}" type="presParOf" srcId="{99959B62-2BAD-4A4C-9BC4-E8A3D212A12A}" destId="{F81AEA2D-D1F4-4774-BC65-CBD6B286B2A5}" srcOrd="0" destOrd="0" presId="urn:microsoft.com/office/officeart/2005/8/layout/hList3"/>
    <dgm:cxn modelId="{454FB392-FC80-4C5B-8BA5-6193B5D886CA}" type="presParOf" srcId="{99959B62-2BAD-4A4C-9BC4-E8A3D212A12A}" destId="{AB15659B-E359-4BB8-8E75-350AF533F6CF}" srcOrd="1" destOrd="0" presId="urn:microsoft.com/office/officeart/2005/8/layout/hList3"/>
    <dgm:cxn modelId="{76C83FAA-E5B0-49FC-BAFF-14B29EE5983A}" type="presParOf" srcId="{99959B62-2BAD-4A4C-9BC4-E8A3D212A12A}" destId="{6ED366CD-D80F-4161-A1B4-5C2F72C6416F}" srcOrd="2" destOrd="0" presId="urn:microsoft.com/office/officeart/2005/8/layout/hList3"/>
    <dgm:cxn modelId="{8F1FC313-5FDC-44D3-9494-8F171441A3DA}" type="presParOf" srcId="{99959B62-2BAD-4A4C-9BC4-E8A3D212A12A}" destId="{4CC2FB90-CDCD-42C4-9D78-27E30406D538}" srcOrd="3" destOrd="0" presId="urn:microsoft.com/office/officeart/2005/8/layout/hList3"/>
    <dgm:cxn modelId="{03A45826-9807-4AEB-B235-3118957BA0A4}" type="presParOf" srcId="{91BDC33D-3850-49A2-BA7D-6F156A4BE8AB}" destId="{2066854E-1953-4076-B082-8937B7EE39F4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E8373D3-4617-467C-BD3D-216BC8BB4202}">
      <dsp:nvSpPr>
        <dsp:cNvPr id="0" name=""/>
        <dsp:cNvSpPr/>
      </dsp:nvSpPr>
      <dsp:spPr>
        <a:xfrm>
          <a:off x="0" y="22911"/>
          <a:ext cx="9144000" cy="2195229"/>
        </a:xfrm>
        <a:prstGeom prst="rect">
          <a:avLst/>
        </a:prstGeom>
        <a:solidFill>
          <a:schemeClr val="bg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3840" tIns="243840" rIns="243840" bIns="243840" numCol="1" spcCol="1270" anchor="ctr" anchorCtr="0">
          <a:noAutofit/>
        </a:bodyPr>
        <a:lstStyle/>
        <a:p>
          <a:pPr lvl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400" b="1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Куда пойти учиться после 9 класса?</a:t>
          </a:r>
          <a:endParaRPr lang="be-BY" sz="6400" kern="1200" dirty="0"/>
        </a:p>
      </dsp:txBody>
      <dsp:txXfrm>
        <a:off x="0" y="22911"/>
        <a:ext cx="9144000" cy="2195229"/>
      </dsp:txXfrm>
    </dsp:sp>
    <dsp:sp modelId="{F81AEA2D-D1F4-4774-BC65-CBD6B286B2A5}">
      <dsp:nvSpPr>
        <dsp:cNvPr id="0" name=""/>
        <dsp:cNvSpPr/>
      </dsp:nvSpPr>
      <dsp:spPr>
        <a:xfrm>
          <a:off x="0" y="2215006"/>
          <a:ext cx="3345143" cy="46099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b="1" kern="1200" dirty="0">
              <a:solidFill>
                <a:srgbClr val="000000"/>
              </a:solidFill>
              <a:latin typeface="Arial Black" panose="020B0A04020102020204" pitchFamily="34" charset="0"/>
            </a:rPr>
            <a:t>УПТО</a:t>
          </a:r>
        </a:p>
        <a:p>
          <a:pPr marL="0"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rgbClr val="000000"/>
              </a:solidFill>
            </a:rPr>
            <a:t>+получают среднее образование</a:t>
          </a:r>
        </a:p>
        <a:p>
          <a:pPr marL="0"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rgbClr val="000000"/>
              </a:solidFill>
            </a:rPr>
            <a:t>+получают профессию</a:t>
          </a:r>
        </a:p>
        <a:p>
          <a:pPr marL="0" lvl="0" algn="l" defTabSz="1600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000" b="1" kern="1200" dirty="0">
              <a:solidFill>
                <a:srgbClr val="000000"/>
              </a:solidFill>
            </a:rPr>
            <a:t>+общежитие, бесплатное питание, стипендия</a:t>
          </a:r>
          <a:r>
            <a:rPr lang="ru-RU" sz="3600" b="1" kern="1200" dirty="0">
              <a:solidFill>
                <a:srgbClr val="000000"/>
              </a:solidFill>
            </a:rPr>
            <a:t> </a:t>
          </a:r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rgbClr val="FFFFFF"/>
              </a:solidFill>
              <a:latin typeface="Arial Black" panose="020B0A04020102020204" pitchFamily="34" charset="0"/>
              <a:ea typeface="+mn-ea"/>
              <a:cs typeface="+mn-cs"/>
            </a:rPr>
            <a:t>! Не любит учиться, нравиться работать, хочет быстрее получить профессию, невысокий </a:t>
          </a:r>
          <a:r>
            <a:rPr lang="ru-RU" sz="1800" b="1" kern="1200" dirty="0" err="1">
              <a:solidFill>
                <a:srgbClr val="FFFFFF"/>
              </a:solidFill>
              <a:latin typeface="Arial Black" panose="020B0A04020102020204" pitchFamily="34" charset="0"/>
              <a:ea typeface="+mn-ea"/>
              <a:cs typeface="+mn-cs"/>
            </a:rPr>
            <a:t>ср.б</a:t>
          </a:r>
          <a:r>
            <a:rPr lang="ru-RU" sz="1800" b="1" kern="1200" dirty="0">
              <a:solidFill>
                <a:srgbClr val="FFFFFF"/>
              </a:solidFill>
              <a:latin typeface="Arial Black" panose="020B0A04020102020204" pitchFamily="34" charset="0"/>
              <a:ea typeface="+mn-ea"/>
              <a:cs typeface="+mn-cs"/>
            </a:rPr>
            <a:t>.</a:t>
          </a:r>
          <a:endParaRPr lang="be-BY" sz="1800" b="1" kern="1200" dirty="0">
            <a:solidFill>
              <a:srgbClr val="FFFFFF"/>
            </a:solidFill>
            <a:latin typeface="Arial Black" panose="020B0A04020102020204" pitchFamily="34" charset="0"/>
            <a:ea typeface="+mn-ea"/>
            <a:cs typeface="+mn-cs"/>
          </a:endParaRPr>
        </a:p>
      </dsp:txBody>
      <dsp:txXfrm>
        <a:off x="0" y="2215006"/>
        <a:ext cx="3345143" cy="4609982"/>
      </dsp:txXfrm>
    </dsp:sp>
    <dsp:sp modelId="{AB15659B-E359-4BB8-8E75-350AF533F6CF}">
      <dsp:nvSpPr>
        <dsp:cNvPr id="0" name=""/>
        <dsp:cNvSpPr/>
      </dsp:nvSpPr>
      <dsp:spPr>
        <a:xfrm>
          <a:off x="3345613" y="2215006"/>
          <a:ext cx="2897683" cy="46099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600" b="1" kern="1200" dirty="0">
            <a:solidFill>
              <a:srgbClr val="000000"/>
            </a:solidFill>
            <a:latin typeface="Arial Black" panose="020B0A04020102020204" pitchFamily="34" charset="0"/>
            <a:ea typeface="+mn-ea"/>
            <a:cs typeface="+mn-cs"/>
          </a:endParaRPr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b="1" kern="1200" dirty="0">
              <a:solidFill>
                <a:srgbClr val="000000"/>
              </a:solidFill>
              <a:latin typeface="Arial Black" panose="020B0A04020102020204" pitchFamily="34" charset="0"/>
              <a:ea typeface="+mn-ea"/>
              <a:cs typeface="+mn-cs"/>
            </a:rPr>
            <a:t>УССО</a:t>
          </a:r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rgbClr val="000000"/>
              </a:solidFill>
              <a:latin typeface="Arial Black" panose="020B0A04020102020204" pitchFamily="34" charset="0"/>
              <a:ea typeface="+mn-ea"/>
              <a:cs typeface="+mn-cs"/>
            </a:rPr>
            <a:t>+получают среднее специальное образование</a:t>
          </a:r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rgbClr val="000000"/>
              </a:solidFill>
              <a:latin typeface="Arial Black" panose="020B0A04020102020204" pitchFamily="34" charset="0"/>
              <a:ea typeface="+mn-ea"/>
              <a:cs typeface="+mn-cs"/>
            </a:rPr>
            <a:t>+получают образование</a:t>
          </a:r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bg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! Необходимо хотеть учиться. Учиться достаточно трудно. Руководитель среднего звена</a:t>
          </a:r>
        </a:p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be-BY" sz="3600" b="1" kern="1200" dirty="0">
            <a:solidFill>
              <a:srgbClr val="000000"/>
            </a:solidFill>
            <a:latin typeface="Arial Black" panose="020B0A04020102020204" pitchFamily="34" charset="0"/>
            <a:ea typeface="+mn-ea"/>
            <a:cs typeface="+mn-cs"/>
          </a:endParaRPr>
        </a:p>
      </dsp:txBody>
      <dsp:txXfrm>
        <a:off x="3345613" y="2215006"/>
        <a:ext cx="2897683" cy="4609982"/>
      </dsp:txXfrm>
    </dsp:sp>
    <dsp:sp modelId="{6ED366CD-D80F-4161-A1B4-5C2F72C6416F}">
      <dsp:nvSpPr>
        <dsp:cNvPr id="0" name=""/>
        <dsp:cNvSpPr/>
      </dsp:nvSpPr>
      <dsp:spPr>
        <a:xfrm>
          <a:off x="6246310" y="2215006"/>
          <a:ext cx="2897683" cy="46099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b="1" kern="1200" dirty="0">
              <a:solidFill>
                <a:srgbClr val="000000"/>
              </a:solidFill>
              <a:latin typeface="Arial Black" panose="020B0A04020102020204" pitchFamily="34" charset="0"/>
              <a:ea typeface="+mn-ea"/>
              <a:cs typeface="+mn-cs"/>
            </a:rPr>
            <a:t>УОСО (школа, лицей)</a:t>
          </a:r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rgbClr val="000000"/>
              </a:solidFill>
              <a:latin typeface="Arial Black" panose="020B0A04020102020204" pitchFamily="34" charset="0"/>
              <a:ea typeface="+mn-ea"/>
              <a:cs typeface="+mn-cs"/>
            </a:rPr>
            <a:t>+ориентация на высшее образование</a:t>
          </a:r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e-BY" sz="2400" b="1" kern="1200" dirty="0">
              <a:solidFill>
                <a:schemeClr val="bg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! Необходимо любить получать знания и работать головой</a:t>
          </a:r>
        </a:p>
      </dsp:txBody>
      <dsp:txXfrm>
        <a:off x="6246310" y="2215006"/>
        <a:ext cx="2897683" cy="4609982"/>
      </dsp:txXfrm>
    </dsp:sp>
    <dsp:sp modelId="{2066854E-1953-4076-B082-8937B7EE39F4}">
      <dsp:nvSpPr>
        <dsp:cNvPr id="0" name=""/>
        <dsp:cNvSpPr/>
      </dsp:nvSpPr>
      <dsp:spPr>
        <a:xfrm flipV="1">
          <a:off x="0" y="6873946"/>
          <a:ext cx="9144000" cy="420573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E8373D3-4617-467C-BD3D-216BC8BB4202}">
      <dsp:nvSpPr>
        <dsp:cNvPr id="0" name=""/>
        <dsp:cNvSpPr/>
      </dsp:nvSpPr>
      <dsp:spPr>
        <a:xfrm>
          <a:off x="0" y="22911"/>
          <a:ext cx="9144000" cy="2195229"/>
        </a:xfrm>
        <a:prstGeom prst="rect">
          <a:avLst/>
        </a:prstGeom>
        <a:solidFill>
          <a:schemeClr val="bg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3840" tIns="243840" rIns="243840" bIns="243840" numCol="1" spcCol="1270" anchor="ctr" anchorCtr="0">
          <a:noAutofit/>
        </a:bodyPr>
        <a:lstStyle/>
        <a:p>
          <a:pPr lvl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400" b="1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Куда пойти после 11 класса?</a:t>
          </a:r>
          <a:endParaRPr lang="be-BY" sz="6400" kern="1200" dirty="0"/>
        </a:p>
      </dsp:txBody>
      <dsp:txXfrm>
        <a:off x="0" y="22911"/>
        <a:ext cx="9144000" cy="2195229"/>
      </dsp:txXfrm>
    </dsp:sp>
    <dsp:sp modelId="{F81AEA2D-D1F4-4774-BC65-CBD6B286B2A5}">
      <dsp:nvSpPr>
        <dsp:cNvPr id="0" name=""/>
        <dsp:cNvSpPr/>
      </dsp:nvSpPr>
      <dsp:spPr>
        <a:xfrm>
          <a:off x="0" y="2215006"/>
          <a:ext cx="2189503" cy="46099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b="1" kern="1200" dirty="0">
              <a:solidFill>
                <a:srgbClr val="000000"/>
              </a:solidFill>
              <a:latin typeface="Arial Black" panose="020B0A04020102020204" pitchFamily="34" charset="0"/>
            </a:rPr>
            <a:t>УПТО</a:t>
          </a:r>
        </a:p>
      </dsp:txBody>
      <dsp:txXfrm>
        <a:off x="0" y="2215006"/>
        <a:ext cx="2189503" cy="4609982"/>
      </dsp:txXfrm>
    </dsp:sp>
    <dsp:sp modelId="{AB15659B-E359-4BB8-8E75-350AF533F6CF}">
      <dsp:nvSpPr>
        <dsp:cNvPr id="0" name=""/>
        <dsp:cNvSpPr/>
      </dsp:nvSpPr>
      <dsp:spPr>
        <a:xfrm>
          <a:off x="2189851" y="2215006"/>
          <a:ext cx="2317253" cy="46099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600" b="1" kern="1200" dirty="0">
            <a:solidFill>
              <a:srgbClr val="000000"/>
            </a:solidFill>
            <a:latin typeface="Arial Black" panose="020B0A04020102020204" pitchFamily="34" charset="0"/>
            <a:ea typeface="+mn-ea"/>
            <a:cs typeface="+mn-cs"/>
          </a:endParaRPr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b="1" kern="1200" dirty="0">
              <a:solidFill>
                <a:srgbClr val="000000"/>
              </a:solidFill>
              <a:latin typeface="Arial Black" panose="020B0A04020102020204" pitchFamily="34" charset="0"/>
              <a:ea typeface="+mn-ea"/>
              <a:cs typeface="+mn-cs"/>
            </a:rPr>
            <a:t>УССО</a:t>
          </a:r>
        </a:p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be-BY" sz="3600" b="1" kern="1200" dirty="0">
            <a:solidFill>
              <a:srgbClr val="000000"/>
            </a:solidFill>
            <a:latin typeface="Arial Black" panose="020B0A04020102020204" pitchFamily="34" charset="0"/>
            <a:ea typeface="+mn-ea"/>
            <a:cs typeface="+mn-cs"/>
          </a:endParaRPr>
        </a:p>
      </dsp:txBody>
      <dsp:txXfrm>
        <a:off x="2189851" y="2215006"/>
        <a:ext cx="2317253" cy="4609982"/>
      </dsp:txXfrm>
    </dsp:sp>
    <dsp:sp modelId="{6ED366CD-D80F-4161-A1B4-5C2F72C6416F}">
      <dsp:nvSpPr>
        <dsp:cNvPr id="0" name=""/>
        <dsp:cNvSpPr/>
      </dsp:nvSpPr>
      <dsp:spPr>
        <a:xfrm>
          <a:off x="4509515" y="2215006"/>
          <a:ext cx="2317253" cy="46099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b="1" kern="1200" dirty="0">
              <a:solidFill>
                <a:srgbClr val="000000"/>
              </a:solidFill>
              <a:latin typeface="Arial Black" panose="020B0A04020102020204" pitchFamily="34" charset="0"/>
              <a:ea typeface="+mn-ea"/>
              <a:cs typeface="+mn-cs"/>
            </a:rPr>
            <a:t>УВО</a:t>
          </a:r>
          <a:endParaRPr lang="be-BY" sz="2400" b="1" kern="1200" dirty="0">
            <a:solidFill>
              <a:schemeClr val="bg1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4509515" y="2215006"/>
        <a:ext cx="2317253" cy="4609982"/>
      </dsp:txXfrm>
    </dsp:sp>
    <dsp:sp modelId="{4CC2FB90-CDCD-42C4-9D78-27E30406D538}">
      <dsp:nvSpPr>
        <dsp:cNvPr id="0" name=""/>
        <dsp:cNvSpPr/>
      </dsp:nvSpPr>
      <dsp:spPr>
        <a:xfrm>
          <a:off x="6825378" y="2218141"/>
          <a:ext cx="2317253" cy="46099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000" b="1" kern="1200" dirty="0">
              <a:solidFill>
                <a:srgbClr val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Армия, курсы, биржа, работа</a:t>
          </a:r>
          <a:endParaRPr lang="be-BY" sz="4000" b="1" kern="1200" dirty="0">
            <a:solidFill>
              <a:srgbClr val="0000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6825378" y="2218141"/>
        <a:ext cx="2317253" cy="4609982"/>
      </dsp:txXfrm>
    </dsp:sp>
    <dsp:sp modelId="{2066854E-1953-4076-B082-8937B7EE39F4}">
      <dsp:nvSpPr>
        <dsp:cNvPr id="0" name=""/>
        <dsp:cNvSpPr/>
      </dsp:nvSpPr>
      <dsp:spPr>
        <a:xfrm flipV="1">
          <a:off x="0" y="6873946"/>
          <a:ext cx="9144000" cy="420573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CA1E81D-5884-42A0-80F9-48B4D94820D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372AF9-AB51-48D4-96BA-01B20C0FA62B}" type="slidenum">
              <a:rPr lang="en-US"/>
              <a:pPr/>
              <a:t>1</a:t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AFABDC-BCAC-4426-B737-C91C69CCFB4D}" type="slidenum">
              <a:rPr lang="en-US"/>
              <a:pPr/>
              <a:t>2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565150"/>
            <a:ext cx="7620000" cy="704850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1311275"/>
            <a:ext cx="7620000" cy="441325"/>
          </a:xfrm>
        </p:spPr>
        <p:txBody>
          <a:bodyPr/>
          <a:lstStyle>
            <a:lvl1pPr marL="0" indent="0">
              <a:buFontTx/>
              <a:buNone/>
              <a:defRPr sz="2800"/>
            </a:lvl1pPr>
          </a:lstStyle>
          <a:p>
            <a:r>
              <a:rPr lang="ru-RU"/>
              <a:t>Образец подзаголовка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19075"/>
            <a:ext cx="2181225" cy="54959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38125" y="219075"/>
            <a:ext cx="6391275" cy="54959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19200" y="1447800"/>
            <a:ext cx="35814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0" y="1447800"/>
            <a:ext cx="35814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8125" y="219075"/>
            <a:ext cx="8724900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1447800"/>
            <a:ext cx="73152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file:///\\Kontrol\&#1089;&#1085;&#1077;&#1078;&#1082;&#1086;\01.11.2011\H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10.png"/><Relationship Id="rId4" Type="http://schemas.openxmlformats.org/officeDocument/2006/relationships/image" Target="../media/image4.gi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rikc.by/cctesting/596-instrukcija-po-zapolneniju-jelektronnoj-formy-zajavlenija-dlja-uchastija-v-centralizovannom-testirovanii-2021-goda.html" TargetMode="External"/><Relationship Id="rId2" Type="http://schemas.openxmlformats.org/officeDocument/2006/relationships/hyperlink" Target="https://regct.rikc.by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rikc.by/cctesting/334-perechen-punktov-registracii-i-provedenija-ct.html" TargetMode="Externa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42910" y="571480"/>
            <a:ext cx="7620000" cy="1220776"/>
          </a:xfrm>
        </p:spPr>
        <p:txBody>
          <a:bodyPr/>
          <a:lstStyle/>
          <a:p>
            <a:r>
              <a:rPr lang="ru-RU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О ЗАВЕРШЕНИИ 2020/2021УЧЕБНОГО ГОДА И ПРОВЕДЕНИИ ВЫПУСКНЫХ ЭКЗАМЕНОВ ПО ЗАВЕРШЕНИИ ОБУЧЕНИЯ И ВОСПИТАНИЯ</a:t>
            </a:r>
            <a:br>
              <a:rPr lang="ru-RU" sz="32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НА II И III СТУПЕНЯХ ОБЩЕГО СРЕДНЕГО ОБРАЗОВАНИЯ 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14282" y="5214950"/>
            <a:ext cx="6500858" cy="1370019"/>
          </a:xfrm>
        </p:spPr>
        <p:txBody>
          <a:bodyPr/>
          <a:lstStyle/>
          <a:p>
            <a:pPr algn="ctr"/>
            <a: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ШКОЛЬНОЕ СОБРАНИЕ</a:t>
            </a:r>
          </a:p>
          <a:p>
            <a:pPr algn="ctr"/>
            <a: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 ВЫПУСКНИКАМИ </a:t>
            </a:r>
          </a:p>
          <a:p>
            <a:pPr algn="ctr"/>
            <a: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ИХ ЗАКОННЫМИ ПРЕДСТАВИТЕЛЯМИ</a:t>
            </a:r>
            <a:endParaRPr lang="ru-RU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214290"/>
            <a:ext cx="8858312" cy="6643710"/>
          </a:xfrm>
        </p:spPr>
        <p:txBody>
          <a:bodyPr/>
          <a:lstStyle/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53. Учащиеся, </a:t>
            </a:r>
            <a:r>
              <a:rPr lang="ru-RU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не явившиеся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rPr>
              <a:t>на выпускной экзамен или </a:t>
            </a:r>
            <a:r>
              <a:rPr lang="ru-RU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получившие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rPr>
              <a:t>отметку 0 баллов по одному учебному предмету на выпускном экзамене по завершении обучения и воспитания на III ступени общего среднего образования, сдают выпускной экзамен по этому учебному предмету в сроки, установленные </a:t>
            </a:r>
            <a:r>
              <a:rPr lang="ru-RU" sz="2000" dirty="0">
                <a:ln>
                  <a:solidFill>
                    <a:srgbClr val="FF0000"/>
                  </a:solidFill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пунктом 91</a:t>
            </a:r>
            <a:r>
              <a:rPr lang="ru-RU" sz="2000" dirty="0">
                <a:ln>
                  <a:solidFill>
                    <a:srgbClr val="FF0000"/>
                  </a:solidFill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настоящих Правил.</a:t>
            </a:r>
          </a:p>
          <a:p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54. Учащиеся, имеющие годовые отметки 0 баллов или не аттестованные по </a:t>
            </a:r>
            <a:r>
              <a:rPr lang="ru-RU" sz="2000" b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rPr>
              <a:t>двум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rPr>
              <a:t> и более учебным предметам по завершении обучения и воспитания на III ступени общего среднего образования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, </a:t>
            </a:r>
            <a:r>
              <a:rPr lang="ru-RU" sz="20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к выпускным экзаменам не допускаются, им выдается справка об обучении в порядке, установленном Министерством образования.</a:t>
            </a:r>
          </a:p>
          <a:p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rPr>
              <a:t>55. Учащимся, которые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rPr>
              <a:t>не явились хотя бы на один выпускной экзамен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rPr>
              <a:t>по завершении обучения и воспитания на III ступени общего среднего образования, в том числе в другой срок, и (или) при сдаче в другой срок выпускных экзаменов получили отметку 0 баллов хотя бы по одному учебному предмету, </a:t>
            </a:r>
            <a:r>
              <a:rPr lang="ru-RU" sz="2000" b="1" dirty="0">
                <a:ln>
                  <a:solidFill>
                    <a:schemeClr val="tx1"/>
                  </a:solidFill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выдается справка об обучении в порядке, установленном Министерством образования.</a:t>
            </a: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ОСВОБОЖДЕНИЕ УЧАЩИХСЯ ОТ ВЫПУСКНЫХ ЭКЗАМЕНОВ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447800"/>
            <a:ext cx="8786874" cy="4267200"/>
          </a:xfrm>
        </p:spPr>
        <p:txBody>
          <a:bodyPr/>
          <a:lstStyle/>
          <a:p>
            <a:pPr>
              <a:buBlip>
                <a:blip r:embed="rId2"/>
              </a:buBlip>
            </a:pPr>
            <a:r>
              <a:rPr lang="ru-RU" sz="2000" dirty="0">
                <a:solidFill>
                  <a:srgbClr val="000000"/>
                </a:solidFill>
              </a:rPr>
              <a:t>Учащиеся, являющиеся кандидатами в команды Республики Беларусь для участия в предметных международных олимпиадах и других интеллектуальных соревнованиях;</a:t>
            </a:r>
          </a:p>
          <a:p>
            <a:pPr>
              <a:buBlip>
                <a:blip r:embed="rId2"/>
              </a:buBlip>
            </a:pPr>
            <a:r>
              <a:rPr lang="ru-RU" sz="2000" dirty="0">
                <a:solidFill>
                  <a:srgbClr val="FF0000"/>
                </a:solidFill>
              </a:rPr>
              <a:t>учащиеся, имеющие заболевания</a:t>
            </a:r>
            <a:r>
              <a:rPr lang="ru-RU" sz="2000" dirty="0">
                <a:solidFill>
                  <a:srgbClr val="000000"/>
                </a:solidFill>
              </a:rPr>
              <a:t>, включенные в перечень заболеваний, которые являются медицинским основанием для освобождения учащихся от выпускных экзаменов, определенный Министерством здравоохранения;</a:t>
            </a:r>
          </a:p>
          <a:p>
            <a:pPr>
              <a:buBlip>
                <a:blip r:embed="rId2"/>
              </a:buBlip>
            </a:pPr>
            <a:r>
              <a:rPr lang="ru-RU" sz="2000" dirty="0">
                <a:solidFill>
                  <a:srgbClr val="000000"/>
                </a:solidFill>
              </a:rPr>
              <a:t>учащиеся, </a:t>
            </a:r>
            <a:r>
              <a:rPr lang="ru-RU" sz="2000" dirty="0">
                <a:solidFill>
                  <a:srgbClr val="FF0000"/>
                </a:solidFill>
              </a:rPr>
              <a:t>обучающиеся и воспитывающиеся на дому</a:t>
            </a:r>
            <a:r>
              <a:rPr lang="ru-RU" sz="2000" dirty="0">
                <a:solidFill>
                  <a:srgbClr val="000000"/>
                </a:solidFill>
              </a:rPr>
              <a:t>;</a:t>
            </a:r>
          </a:p>
          <a:p>
            <a:pPr>
              <a:buBlip>
                <a:blip r:embed="rId2"/>
              </a:buBlip>
            </a:pPr>
            <a:r>
              <a:rPr lang="ru-RU" sz="2000" dirty="0">
                <a:solidFill>
                  <a:srgbClr val="FF0000"/>
                </a:solidFill>
              </a:rPr>
              <a:t>учащиеся-женщины,</a:t>
            </a:r>
            <a:r>
              <a:rPr lang="ru-RU" sz="2000" dirty="0">
                <a:solidFill>
                  <a:srgbClr val="000000"/>
                </a:solidFill>
              </a:rPr>
              <a:t> имеющие детей в возрасте до 3 лет;</a:t>
            </a:r>
          </a:p>
          <a:p>
            <a:pPr>
              <a:buBlip>
                <a:blip r:embed="rId2"/>
              </a:buBlip>
            </a:pPr>
            <a:r>
              <a:rPr lang="ru-RU" sz="2000" dirty="0">
                <a:solidFill>
                  <a:srgbClr val="000000"/>
                </a:solidFill>
              </a:rPr>
              <a:t>кандидаты и участники официальных международных спортивных соревнований </a:t>
            </a:r>
          </a:p>
          <a:p>
            <a:pPr>
              <a:buBlip>
                <a:blip r:embed="rId2"/>
              </a:buBlip>
            </a:pPr>
            <a:r>
              <a:rPr lang="ru-RU" sz="2000" dirty="0">
                <a:solidFill>
                  <a:srgbClr val="000000"/>
                </a:solidFill>
              </a:rPr>
              <a:t>учащиеся, являющиеся победителями третьего и заключительного этапов республиканской олимпиады по учебному предмету.</a:t>
            </a:r>
          </a:p>
          <a:p>
            <a:pPr>
              <a:buBlip>
                <a:blip r:embed="rId2"/>
              </a:buBlip>
            </a:pPr>
            <a:endParaRPr lang="ru-RU" sz="2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>
                <a:solidFill>
                  <a:srgbClr val="FF0000"/>
                </a:solidFill>
              </a:rPr>
              <a:t>Выписка из «Правил проведения аттестации»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838200"/>
            <a:ext cx="8848756" cy="4305312"/>
          </a:xfrm>
        </p:spPr>
        <p:txBody>
          <a:bodyPr/>
          <a:lstStyle/>
          <a:p>
            <a:r>
              <a:rPr lang="ru-RU" sz="2000" dirty="0">
                <a:solidFill>
                  <a:srgbClr val="000000"/>
                </a:solidFill>
              </a:rPr>
              <a:t>П. 74 На выпускные экзамены учащимся </a:t>
            </a:r>
            <a:r>
              <a:rPr lang="ru-RU" sz="2000" b="1" dirty="0">
                <a:solidFill>
                  <a:srgbClr val="000000"/>
                </a:solidFill>
              </a:rPr>
              <a:t>не разрешается  приносить </a:t>
            </a:r>
            <a:r>
              <a:rPr lang="ru-RU" sz="2000" dirty="0">
                <a:solidFill>
                  <a:srgbClr val="000000"/>
                </a:solidFill>
              </a:rPr>
              <a:t>тетради, учебники, учебные и справочные материалы</a:t>
            </a:r>
            <a:r>
              <a:rPr lang="ru-RU" sz="2000" dirty="0"/>
              <a:t>.</a:t>
            </a:r>
          </a:p>
          <a:p>
            <a:endParaRPr lang="ru-RU" sz="2000" dirty="0"/>
          </a:p>
          <a:p>
            <a:endParaRPr lang="ru-RU" sz="2000" dirty="0"/>
          </a:p>
          <a:p>
            <a:endParaRPr lang="ru-RU" sz="2000" dirty="0"/>
          </a:p>
          <a:p>
            <a:r>
              <a:rPr lang="ru-RU" sz="2000" dirty="0">
                <a:solidFill>
                  <a:srgbClr val="000000"/>
                </a:solidFill>
              </a:rPr>
              <a:t>П. 76 Учащиеся, выполнившие работу, сдают её вместе с черновиком экзаменационной комиссии. Учащиеся, которые не выполнили письменную работу в отведённое время, сдают её незаконченной.</a:t>
            </a:r>
          </a:p>
          <a:p>
            <a:r>
              <a:rPr lang="ru-RU" sz="2000" dirty="0">
                <a:solidFill>
                  <a:srgbClr val="000000"/>
                </a:solidFill>
              </a:rPr>
              <a:t>П. 77. Для подготовки к ответу на выпускном экзамене по учебному предмету, который проводится в устной форме, учащемуся отводится не более 30 минут.</a:t>
            </a:r>
          </a:p>
          <a:p>
            <a:r>
              <a:rPr lang="ru-RU" sz="2000" dirty="0">
                <a:solidFill>
                  <a:srgbClr val="000000"/>
                </a:solidFill>
              </a:rPr>
              <a:t>В случае, если учащийся не ответил по билету, экзаменационная комиссия может по его просьбе разрешить ответить по другому билету. При этом в протокол выпускного экзамена вносится соответствующая запись. Вопрос о снижении отметки учащемуся в этом случае решает экзаменационная комиссия.</a:t>
            </a:r>
          </a:p>
          <a:p>
            <a:endParaRPr lang="ru-RU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5206" y="1214422"/>
            <a:ext cx="1496737" cy="1473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>
                <a:solidFill>
                  <a:srgbClr val="FF0000"/>
                </a:solidFill>
              </a:rPr>
              <a:t/>
            </a:r>
            <a:br>
              <a:rPr lang="ru-RU" sz="3200" b="1" dirty="0">
                <a:solidFill>
                  <a:srgbClr val="FF0000"/>
                </a:solidFill>
              </a:rPr>
            </a:br>
            <a:r>
              <a:rPr lang="ru-RU" sz="3200" b="1" dirty="0">
                <a:solidFill>
                  <a:srgbClr val="FF0000"/>
                </a:solidFill>
              </a:rPr>
              <a:t>(п.82)</a:t>
            </a:r>
            <a:r>
              <a:rPr lang="ru-RU" sz="3200" dirty="0">
                <a:solidFill>
                  <a:srgbClr val="FF0000"/>
                </a:solidFill>
              </a:rPr>
              <a:t> Итоговая отметка выставляется:</a:t>
            </a:r>
            <a:br>
              <a:rPr lang="ru-RU" sz="3200" dirty="0">
                <a:solidFill>
                  <a:srgbClr val="FF0000"/>
                </a:solidFill>
              </a:rPr>
            </a:b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38200"/>
            <a:ext cx="8991600" cy="5715000"/>
          </a:xfrm>
        </p:spPr>
        <p:txBody>
          <a:bodyPr/>
          <a:lstStyle/>
          <a:p>
            <a:r>
              <a:rPr lang="ru-RU" sz="2400" dirty="0">
                <a:solidFill>
                  <a:srgbClr val="000000"/>
                </a:solidFill>
              </a:rPr>
              <a:t>на уровне экзаменационной отметки за выпускной экзамен, если положительная годовая отметка ниже экзаменационной;</a:t>
            </a:r>
          </a:p>
          <a:p>
            <a:r>
              <a:rPr lang="ru-RU" sz="2400" dirty="0">
                <a:solidFill>
                  <a:srgbClr val="000000"/>
                </a:solidFill>
              </a:rPr>
              <a:t>на уровне годовой, если положительная экзаменационная отметка ниже годовой.</a:t>
            </a:r>
          </a:p>
          <a:p>
            <a:r>
              <a:rPr lang="ru-RU" sz="2400" dirty="0">
                <a:solidFill>
                  <a:srgbClr val="000000"/>
                </a:solidFill>
              </a:rPr>
              <a:t>В случае, если разница между годовой и экзаменационной отметками составляет два и более балла, итоговая отметка выставляется как среднее арифметическое экзаменационной и годовой отметок.</a:t>
            </a:r>
          </a:p>
          <a:p>
            <a:r>
              <a:rPr lang="ru-RU" sz="2400" dirty="0">
                <a:solidFill>
                  <a:srgbClr val="FF0000"/>
                </a:solidFill>
              </a:rPr>
              <a:t>При получении экзаменационной отметки 0 баллов не может быть выставлена положительная итоговая отметка</a:t>
            </a:r>
            <a:r>
              <a:rPr lang="ru-RU" sz="2400" dirty="0">
                <a:solidFill>
                  <a:srgbClr val="000000"/>
                </a:solidFill>
              </a:rPr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5044190"/>
            <a:ext cx="1500198" cy="146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>
                <a:solidFill>
                  <a:srgbClr val="FF0000"/>
                </a:solidFill>
              </a:rPr>
              <a:t/>
            </a:r>
            <a:br>
              <a:rPr lang="ru-RU" sz="2800" dirty="0">
                <a:solidFill>
                  <a:srgbClr val="FF0000"/>
                </a:solidFill>
              </a:rPr>
            </a:br>
            <a:r>
              <a:rPr lang="ru-RU" sz="2800" b="1" dirty="0">
                <a:solidFill>
                  <a:srgbClr val="FF0000"/>
                </a:solidFill>
              </a:rPr>
              <a:t>Проведение аттестации в другой срок</a:t>
            </a:r>
            <a:br>
              <a:rPr lang="ru-RU" sz="2800" b="1" dirty="0">
                <a:solidFill>
                  <a:srgbClr val="FF0000"/>
                </a:solidFill>
              </a:rPr>
            </a:b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563888" y="4869160"/>
            <a:ext cx="2500330" cy="1883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42844" y="-1418481"/>
            <a:ext cx="8786874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buBlip>
                <a:blip r:embed="rId3"/>
              </a:buBlip>
            </a:pPr>
            <a:endParaRPr lang="ru-RU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buBlip>
                <a:blip r:embed="rId3"/>
              </a:buBlip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период с 23 по 27 августа 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 расписанию, утвержденному руководителем учреждения образования, проводится итоговая аттестация:</a:t>
            </a:r>
          </a:p>
          <a:p>
            <a:pPr algn="l">
              <a:buBlip>
                <a:blip r:embed="rId3"/>
              </a:buBlip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учащихся, 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явившихся 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 выпускной экзамен или 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получивших отметку 0 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баллов по одному учебному предмету на выпускном экзамене по завершении обучения и воспитания 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III ступени 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общего среднего образования;</a:t>
            </a:r>
          </a:p>
          <a:p>
            <a:pPr algn="l">
              <a:buBlip>
                <a:blip r:embed="rId3"/>
              </a:buBlip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учащихся, которые 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заболели в период 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проведения выпускных 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экзаменов 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 продолжали болеть после их проведения …</a:t>
            </a:r>
          </a:p>
          <a:p>
            <a:pPr algn="l">
              <a:buBlip>
                <a:blip r:embed="rId3"/>
              </a:buBlip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учащихся, 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явившихся 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 выпускные экзамены 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 уважительным причинам</a:t>
            </a: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260648"/>
            <a:ext cx="8712968" cy="5454352"/>
          </a:xfrm>
        </p:spPr>
        <p:txBody>
          <a:bodyPr/>
          <a:lstStyle/>
          <a:p>
            <a:r>
              <a:rPr lang="ru-RU" sz="2800" i="1" dirty="0">
                <a:solidFill>
                  <a:srgbClr val="FF0000"/>
                </a:solidFill>
              </a:rPr>
              <a:t>по завершении обучения и воспитания на </a:t>
            </a:r>
            <a:r>
              <a:rPr lang="en-US" sz="2800" i="1" dirty="0">
                <a:solidFill>
                  <a:srgbClr val="FF0000"/>
                </a:solidFill>
              </a:rPr>
              <a:t>II</a:t>
            </a:r>
            <a:r>
              <a:rPr lang="ru-RU" sz="2800" i="1" dirty="0">
                <a:solidFill>
                  <a:srgbClr val="FF0000"/>
                </a:solidFill>
              </a:rPr>
              <a:t> ступени общего среднего образования:</a:t>
            </a:r>
            <a:endParaRPr lang="ru-RU" sz="2800" dirty="0">
              <a:solidFill>
                <a:srgbClr val="FF0000"/>
              </a:solidFill>
            </a:endParaRPr>
          </a:p>
          <a:p>
            <a:r>
              <a:rPr lang="ru-RU" sz="2800" dirty="0">
                <a:solidFill>
                  <a:srgbClr val="000000"/>
                </a:solidFill>
              </a:rPr>
              <a:t>23 августа 2021 г. – по белорусскому языку;</a:t>
            </a:r>
          </a:p>
          <a:p>
            <a:r>
              <a:rPr lang="ru-RU" sz="2800" dirty="0">
                <a:solidFill>
                  <a:srgbClr val="000000"/>
                </a:solidFill>
              </a:rPr>
              <a:t>25 августа 2021 г. – по русскому языку;</a:t>
            </a:r>
          </a:p>
          <a:p>
            <a:r>
              <a:rPr lang="ru-RU" sz="2800" dirty="0">
                <a:solidFill>
                  <a:srgbClr val="000000"/>
                </a:solidFill>
              </a:rPr>
              <a:t>27 августа 2021 г.– по математике;</a:t>
            </a:r>
          </a:p>
          <a:p>
            <a:r>
              <a:rPr lang="ru-RU" sz="2800" i="1" dirty="0">
                <a:solidFill>
                  <a:srgbClr val="FF0000"/>
                </a:solidFill>
              </a:rPr>
              <a:t>по завершении обучения и воспитания на </a:t>
            </a:r>
            <a:r>
              <a:rPr lang="en-US" sz="2800" i="1" dirty="0">
                <a:solidFill>
                  <a:srgbClr val="FF0000"/>
                </a:solidFill>
              </a:rPr>
              <a:t>III</a:t>
            </a:r>
            <a:r>
              <a:rPr lang="ru-RU" sz="2800" i="1" dirty="0">
                <a:solidFill>
                  <a:srgbClr val="FF0000"/>
                </a:solidFill>
              </a:rPr>
              <a:t> ступени общего среднего образования</a:t>
            </a:r>
            <a:r>
              <a:rPr lang="ru-RU" sz="2800" i="1" dirty="0"/>
              <a:t>:</a:t>
            </a:r>
            <a:endParaRPr lang="ru-RU" sz="2800" dirty="0"/>
          </a:p>
          <a:p>
            <a:r>
              <a:rPr lang="ru-RU" sz="2800" dirty="0">
                <a:solidFill>
                  <a:srgbClr val="000000"/>
                </a:solidFill>
              </a:rPr>
              <a:t>24 августа 2021 г.– по математике;</a:t>
            </a:r>
          </a:p>
          <a:p>
            <a:r>
              <a:rPr lang="ru-RU" sz="2800" dirty="0">
                <a:solidFill>
                  <a:srgbClr val="000000"/>
                </a:solidFill>
              </a:rPr>
              <a:t>26 августа 2021 г.– по белорусскому или русскому языку.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7" y="219075"/>
            <a:ext cx="7177107" cy="1209661"/>
          </a:xfrm>
        </p:spPr>
        <p:txBody>
          <a:bodyPr/>
          <a:lstStyle/>
          <a:p>
            <a:pPr algn="ctr"/>
            <a:r>
              <a:rPr lang="ru-RU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Завершение обучения и воспитания на </a:t>
            </a:r>
            <a:br>
              <a:rPr lang="ru-RU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ступени общего среднего образования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57356" y="1447800"/>
            <a:ext cx="7072362" cy="4267200"/>
          </a:xfrm>
        </p:spPr>
        <p:txBody>
          <a:bodyPr/>
          <a:lstStyle/>
          <a:p>
            <a:pPr algn="ctr">
              <a:buNone/>
            </a:pPr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Выпускники 9-х классов сдают 3 выпускных экзамена:</a:t>
            </a:r>
          </a:p>
          <a:p>
            <a:pPr>
              <a:buBlip>
                <a:blip r:embed="rId4"/>
              </a:buBlip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белорусский язык в письменной форме (диктант) - 1 час;</a:t>
            </a:r>
          </a:p>
          <a:p>
            <a:pPr>
              <a:buBlip>
                <a:blip r:embed="rId4"/>
              </a:buBlip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русский язык в письменной форме (диктант) - 1 час;</a:t>
            </a:r>
          </a:p>
          <a:p>
            <a:pPr>
              <a:buBlip>
                <a:blip r:embed="rId4"/>
              </a:buBlip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математика в письменной форме (контрольная работа) - 4 часа;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072039"/>
            <a:ext cx="1785947" cy="1785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Сроки проведения экзаменов</a:t>
            </a:r>
            <a:r>
              <a:rPr lang="ru-RU" dirty="0"/>
              <a:t>: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500034" y="857232"/>
          <a:ext cx="8104415" cy="56711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2876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0026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9115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62088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9959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231005" algn="l"/>
                        </a:tabLst>
                      </a:pPr>
                      <a:r>
                        <a:rPr lang="be-BY" sz="2000" b="1" dirty="0">
                          <a:latin typeface="Times New Roman"/>
                          <a:ea typeface="Times New Roman"/>
                          <a:cs typeface="Times New Roman"/>
                        </a:rPr>
                        <a:t>Дата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231005" algn="l"/>
                        </a:tabLst>
                      </a:pPr>
                      <a:r>
                        <a:rPr lang="be-BY" sz="2000" b="1" dirty="0">
                          <a:latin typeface="Times New Roman"/>
                          <a:ea typeface="Times New Roman"/>
                          <a:cs typeface="Times New Roman"/>
                        </a:rPr>
                        <a:t>Начало экзамена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231005" algn="l"/>
                        </a:tabLst>
                      </a:pPr>
                      <a:r>
                        <a:rPr lang="be-BY" sz="2000" b="1" dirty="0">
                          <a:latin typeface="Times New Roman"/>
                          <a:ea typeface="Times New Roman"/>
                          <a:cs typeface="Times New Roman"/>
                        </a:rPr>
                        <a:t>Предмет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231005" algn="l"/>
                        </a:tabLst>
                      </a:pPr>
                      <a:r>
                        <a:rPr lang="be-BY" sz="2000" b="1">
                          <a:latin typeface="Times New Roman"/>
                          <a:ea typeface="Times New Roman"/>
                          <a:cs typeface="Times New Roman"/>
                        </a:rPr>
                        <a:t>Форма проведения экзамена</a:t>
                      </a: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231005" algn="l"/>
                        </a:tabLst>
                      </a:pPr>
                      <a:r>
                        <a:rPr lang="be-BY" sz="2000" b="1">
                          <a:latin typeface="Times New Roman"/>
                          <a:ea typeface="Times New Roman"/>
                          <a:cs typeface="Times New Roman"/>
                        </a:rPr>
                        <a:t>Кабинет</a:t>
                      </a: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9593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31005" algn="l"/>
                        </a:tabLst>
                      </a:pPr>
                      <a:r>
                        <a:rPr lang="be-BY" sz="2000" b="1" i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 июня</a:t>
                      </a:r>
                      <a:endParaRPr lang="ru-RU" sz="1800" b="1" i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31005" algn="l"/>
                        </a:tabLst>
                      </a:pPr>
                      <a:r>
                        <a:rPr lang="be-BY" sz="2000" b="1" i="1" dirty="0">
                          <a:latin typeface="Times New Roman"/>
                          <a:ea typeface="Times New Roman"/>
                          <a:cs typeface="Times New Roman"/>
                        </a:rPr>
                        <a:t>9.00</a:t>
                      </a:r>
                      <a:endParaRPr lang="ru-RU" sz="1800" b="1" i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31005" algn="l"/>
                        </a:tabLst>
                      </a:pPr>
                      <a:r>
                        <a:rPr lang="be-BY" sz="2000" b="1" i="1">
                          <a:latin typeface="Times New Roman"/>
                          <a:ea typeface="Times New Roman"/>
                          <a:cs typeface="Times New Roman"/>
                        </a:rPr>
                        <a:t>русский язык</a:t>
                      </a:r>
                      <a:endParaRPr lang="ru-RU" sz="1800" b="1" i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31005" algn="l"/>
                        </a:tabLst>
                      </a:pPr>
                      <a:r>
                        <a:rPr lang="be-BY" sz="2000" b="1" i="1">
                          <a:latin typeface="Times New Roman"/>
                          <a:ea typeface="Times New Roman"/>
                          <a:cs typeface="Times New Roman"/>
                        </a:rPr>
                        <a:t>в письменной форме (диктант)</a:t>
                      </a:r>
                      <a:endParaRPr lang="ru-RU" sz="1800" b="1" i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31005" algn="l"/>
                        </a:tabLst>
                      </a:pPr>
                      <a:r>
                        <a:rPr lang="be-BY" sz="2000" b="1" i="1">
                          <a:latin typeface="Times New Roman"/>
                          <a:ea typeface="Times New Roman"/>
                          <a:cs typeface="Times New Roman"/>
                        </a:rPr>
                        <a:t>32</a:t>
                      </a:r>
                      <a:endParaRPr lang="ru-RU" sz="1800" b="1" i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32790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31005" algn="l"/>
                        </a:tabLst>
                      </a:pPr>
                      <a:r>
                        <a:rPr lang="be-BY" sz="2000" b="1" i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 июня</a:t>
                      </a:r>
                      <a:endParaRPr lang="ru-RU" sz="1800" b="1" i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31005" algn="l"/>
                        </a:tabLst>
                      </a:pPr>
                      <a:r>
                        <a:rPr lang="be-BY" sz="2000" b="1" i="1">
                          <a:latin typeface="Times New Roman"/>
                          <a:ea typeface="Times New Roman"/>
                          <a:cs typeface="Times New Roman"/>
                        </a:rPr>
                        <a:t>9.00</a:t>
                      </a:r>
                      <a:endParaRPr lang="ru-RU" sz="1800" b="1" i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31005" algn="l"/>
                        </a:tabLst>
                      </a:pPr>
                      <a:r>
                        <a:rPr lang="be-BY" sz="2000" b="1" i="1">
                          <a:latin typeface="Times New Roman"/>
                          <a:ea typeface="Times New Roman"/>
                          <a:cs typeface="Times New Roman"/>
                        </a:rPr>
                        <a:t>белорусский язык</a:t>
                      </a:r>
                      <a:endParaRPr lang="ru-RU" sz="1800" b="1" i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31005" algn="l"/>
                        </a:tabLst>
                      </a:pPr>
                      <a:r>
                        <a:rPr lang="be-BY" sz="2000" b="1" i="1">
                          <a:latin typeface="Times New Roman"/>
                          <a:ea typeface="Times New Roman"/>
                          <a:cs typeface="Times New Roman"/>
                        </a:rPr>
                        <a:t>в письменной форме (диктант)</a:t>
                      </a:r>
                      <a:endParaRPr lang="ru-RU" sz="1800" b="1" i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31005" algn="l"/>
                        </a:tabLst>
                      </a:pPr>
                      <a:r>
                        <a:rPr lang="be-BY" sz="2000" b="1" i="1">
                          <a:latin typeface="Times New Roman"/>
                          <a:ea typeface="Times New Roman"/>
                          <a:cs typeface="Times New Roman"/>
                        </a:rPr>
                        <a:t>32</a:t>
                      </a:r>
                      <a:endParaRPr lang="ru-RU" sz="1800" b="1" i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9593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31005" algn="l"/>
                        </a:tabLst>
                      </a:pPr>
                      <a:r>
                        <a:rPr lang="be-BY" sz="2000" b="1" i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 июня</a:t>
                      </a:r>
                      <a:endParaRPr lang="ru-RU" sz="1800" b="1" i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31005" algn="l"/>
                        </a:tabLst>
                      </a:pPr>
                      <a:r>
                        <a:rPr lang="be-BY" sz="2000" b="1" i="1">
                          <a:latin typeface="Times New Roman"/>
                          <a:ea typeface="Times New Roman"/>
                          <a:cs typeface="Times New Roman"/>
                        </a:rPr>
                        <a:t>9.00</a:t>
                      </a:r>
                      <a:endParaRPr lang="ru-RU" sz="1800" b="1" i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31005" algn="l"/>
                        </a:tabLst>
                      </a:pPr>
                      <a:r>
                        <a:rPr lang="be-BY" sz="2000" b="1" i="1">
                          <a:latin typeface="Times New Roman"/>
                          <a:ea typeface="Times New Roman"/>
                          <a:cs typeface="Times New Roman"/>
                        </a:rPr>
                        <a:t>математика</a:t>
                      </a:r>
                      <a:endParaRPr lang="ru-RU" sz="1800" b="1" i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31005" algn="l"/>
                        </a:tabLst>
                      </a:pPr>
                      <a:r>
                        <a:rPr lang="be-BY" sz="2000" b="1" i="1">
                          <a:latin typeface="Times New Roman"/>
                          <a:ea typeface="Times New Roman"/>
                          <a:cs typeface="Times New Roman"/>
                        </a:rPr>
                        <a:t>в письменной форме</a:t>
                      </a:r>
                      <a:endParaRPr lang="ru-RU" sz="1800" b="1" i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31005" algn="l"/>
                        </a:tabLst>
                      </a:pPr>
                      <a:r>
                        <a:rPr lang="be-BY" sz="2000" b="1" i="1" dirty="0">
                          <a:latin typeface="Times New Roman"/>
                          <a:ea typeface="Times New Roman"/>
                          <a:cs typeface="Times New Roman"/>
                        </a:rPr>
                        <a:t>32</a:t>
                      </a:r>
                      <a:endParaRPr lang="ru-RU" sz="1800" b="1" i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327906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231005" algn="l"/>
                        </a:tabLs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231005" algn="l"/>
                        </a:tabLs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           Председатель экзаменационной комиссии– 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231005" algn="l"/>
                        </a:tabLst>
                      </a:pPr>
                      <a:r>
                        <a:rPr lang="ru-RU" sz="2000" b="1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Чичина</a:t>
                      </a: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Е.И.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231005" algn="l"/>
                        </a:tabLs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директор учреждения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231005" algn="l"/>
                        </a:tabLs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4231005" algn="l"/>
                        </a:tabLs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4231005" algn="l"/>
                        </a:tabLs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231005" algn="l"/>
                        </a:tabLs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Скругленный прямоугольник 6"/>
          <p:cNvSpPr/>
          <p:nvPr/>
        </p:nvSpPr>
        <p:spPr>
          <a:xfrm>
            <a:off x="179512" y="5013176"/>
            <a:ext cx="1512168" cy="151216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«А» класс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Сроки проведения экзаменов: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4204341842"/>
              </p:ext>
            </p:extLst>
          </p:nvPr>
        </p:nvGraphicFramePr>
        <p:xfrm>
          <a:off x="357158" y="928670"/>
          <a:ext cx="8001000" cy="45815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444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8588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30027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6002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6002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231005" algn="l"/>
                        </a:tabLst>
                      </a:pPr>
                      <a:r>
                        <a:rPr lang="be-BY" sz="2000" b="1" dirty="0">
                          <a:latin typeface="Times New Roman"/>
                          <a:ea typeface="Times New Roman"/>
                          <a:cs typeface="Times New Roman"/>
                        </a:rPr>
                        <a:t>Дата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231005" algn="l"/>
                        </a:tabLst>
                      </a:pPr>
                      <a:r>
                        <a:rPr lang="be-BY" sz="2000" b="1">
                          <a:latin typeface="Times New Roman"/>
                          <a:ea typeface="Times New Roman"/>
                          <a:cs typeface="Times New Roman"/>
                        </a:rPr>
                        <a:t>Начало экзамена</a:t>
                      </a: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231005" algn="l"/>
                        </a:tabLst>
                      </a:pPr>
                      <a:r>
                        <a:rPr lang="be-BY" sz="2000" b="1">
                          <a:latin typeface="Times New Roman"/>
                          <a:ea typeface="Times New Roman"/>
                          <a:cs typeface="Times New Roman"/>
                        </a:rPr>
                        <a:t>Предмет</a:t>
                      </a: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231005" algn="l"/>
                        </a:tabLst>
                      </a:pPr>
                      <a:r>
                        <a:rPr lang="be-BY" sz="2000" b="1">
                          <a:latin typeface="Times New Roman"/>
                          <a:ea typeface="Times New Roman"/>
                          <a:cs typeface="Times New Roman"/>
                        </a:rPr>
                        <a:t>Форма проведения экзамена</a:t>
                      </a: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231005" algn="l"/>
                        </a:tabLst>
                      </a:pPr>
                      <a:r>
                        <a:rPr lang="be-BY" sz="2000" b="1">
                          <a:latin typeface="Times New Roman"/>
                          <a:ea typeface="Times New Roman"/>
                          <a:cs typeface="Times New Roman"/>
                        </a:rPr>
                        <a:t>Кабинет</a:t>
                      </a: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31005" algn="l"/>
                        </a:tabLst>
                      </a:pPr>
                      <a:r>
                        <a:rPr lang="be-BY" sz="1800" b="1" i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 июня</a:t>
                      </a:r>
                      <a:endParaRPr lang="ru-RU" sz="1600" b="1" i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31005" algn="l"/>
                        </a:tabLst>
                      </a:pPr>
                      <a:r>
                        <a:rPr lang="be-BY" sz="1800" b="1" i="1">
                          <a:latin typeface="Times New Roman"/>
                          <a:ea typeface="Times New Roman"/>
                          <a:cs typeface="Times New Roman"/>
                        </a:rPr>
                        <a:t>9.00</a:t>
                      </a:r>
                      <a:endParaRPr lang="ru-RU" sz="1600" b="1" i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31005" algn="l"/>
                        </a:tabLst>
                      </a:pPr>
                      <a:r>
                        <a:rPr lang="be-BY" sz="1800" b="1" i="1">
                          <a:latin typeface="Times New Roman"/>
                          <a:ea typeface="Times New Roman"/>
                          <a:cs typeface="Times New Roman"/>
                        </a:rPr>
                        <a:t>математика</a:t>
                      </a:r>
                      <a:endParaRPr lang="ru-RU" sz="1600" b="1" i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31005" algn="l"/>
                        </a:tabLst>
                      </a:pPr>
                      <a:r>
                        <a:rPr lang="be-BY" sz="1800" b="1" i="1">
                          <a:latin typeface="Times New Roman"/>
                          <a:ea typeface="Times New Roman"/>
                          <a:cs typeface="Times New Roman"/>
                        </a:rPr>
                        <a:t>в письменной форме</a:t>
                      </a:r>
                      <a:endParaRPr lang="ru-RU" sz="1600" b="1" i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31005" algn="l"/>
                        </a:tabLst>
                      </a:pPr>
                      <a:r>
                        <a:rPr lang="be-BY" sz="1800" b="1" i="1">
                          <a:latin typeface="Times New Roman"/>
                          <a:ea typeface="Times New Roman"/>
                          <a:cs typeface="Times New Roman"/>
                        </a:rPr>
                        <a:t>33</a:t>
                      </a:r>
                      <a:endParaRPr lang="ru-RU" sz="1600" b="1" i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31005" algn="l"/>
                        </a:tabLst>
                      </a:pPr>
                      <a:r>
                        <a:rPr lang="be-BY" sz="1800" b="1" i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 июня</a:t>
                      </a:r>
                      <a:endParaRPr lang="ru-RU" sz="1600" b="1" i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31005" algn="l"/>
                        </a:tabLst>
                      </a:pPr>
                      <a:r>
                        <a:rPr lang="be-BY" sz="1800" b="1" i="1">
                          <a:latin typeface="Times New Roman"/>
                          <a:ea typeface="Times New Roman"/>
                          <a:cs typeface="Times New Roman"/>
                        </a:rPr>
                        <a:t>9.00</a:t>
                      </a:r>
                      <a:endParaRPr lang="ru-RU" sz="1600" b="1" i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31005" algn="l"/>
                        </a:tabLst>
                      </a:pPr>
                      <a:r>
                        <a:rPr lang="be-BY" sz="1800" b="1" i="1">
                          <a:latin typeface="Times New Roman"/>
                          <a:ea typeface="Times New Roman"/>
                          <a:cs typeface="Times New Roman"/>
                        </a:rPr>
                        <a:t>русский язык</a:t>
                      </a:r>
                      <a:endParaRPr lang="ru-RU" sz="1600" b="1" i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31005" algn="l"/>
                        </a:tabLst>
                      </a:pPr>
                      <a:r>
                        <a:rPr lang="be-BY" sz="1800" b="1" i="1">
                          <a:latin typeface="Times New Roman"/>
                          <a:ea typeface="Times New Roman"/>
                          <a:cs typeface="Times New Roman"/>
                        </a:rPr>
                        <a:t>в письменной форме (диктант)</a:t>
                      </a:r>
                      <a:endParaRPr lang="ru-RU" sz="1600" b="1" i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31005" algn="l"/>
                        </a:tabLst>
                      </a:pPr>
                      <a:r>
                        <a:rPr lang="be-BY" sz="1800" b="1" i="1">
                          <a:latin typeface="Times New Roman"/>
                          <a:ea typeface="Times New Roman"/>
                          <a:cs typeface="Times New Roman"/>
                        </a:rPr>
                        <a:t>33</a:t>
                      </a:r>
                      <a:endParaRPr lang="ru-RU" sz="1600" b="1" i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31005" algn="l"/>
                        </a:tabLst>
                      </a:pPr>
                      <a:r>
                        <a:rPr lang="be-BY" sz="1800" b="1" i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 июня</a:t>
                      </a:r>
                      <a:endParaRPr lang="ru-RU" sz="1600" b="1" i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31005" algn="l"/>
                        </a:tabLst>
                      </a:pPr>
                      <a:r>
                        <a:rPr lang="be-BY" sz="1800" b="1" i="1">
                          <a:latin typeface="Times New Roman"/>
                          <a:ea typeface="Times New Roman"/>
                          <a:cs typeface="Times New Roman"/>
                        </a:rPr>
                        <a:t>9.00</a:t>
                      </a:r>
                      <a:endParaRPr lang="ru-RU" sz="1600" b="1" i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31005" algn="l"/>
                        </a:tabLst>
                      </a:pPr>
                      <a:r>
                        <a:rPr lang="be-BY" sz="1800" b="1" i="1">
                          <a:latin typeface="Times New Roman"/>
                          <a:ea typeface="Times New Roman"/>
                          <a:cs typeface="Times New Roman"/>
                        </a:rPr>
                        <a:t>белорусский язык</a:t>
                      </a:r>
                      <a:endParaRPr lang="ru-RU" sz="1600" b="1" i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31005" algn="l"/>
                        </a:tabLst>
                      </a:pPr>
                      <a:r>
                        <a:rPr lang="be-BY" sz="1800" b="1" i="1">
                          <a:latin typeface="Times New Roman"/>
                          <a:ea typeface="Times New Roman"/>
                          <a:cs typeface="Times New Roman"/>
                        </a:rPr>
                        <a:t>в письменной форме (диктант)</a:t>
                      </a:r>
                      <a:endParaRPr lang="ru-RU" sz="1600" b="1" i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31005" algn="l"/>
                        </a:tabLst>
                      </a:pPr>
                      <a:r>
                        <a:rPr lang="be-BY" sz="1800" b="1" i="1" dirty="0">
                          <a:latin typeface="Times New Roman"/>
                          <a:ea typeface="Times New Roman"/>
                          <a:cs typeface="Times New Roman"/>
                        </a:rPr>
                        <a:t>33</a:t>
                      </a:r>
                      <a:endParaRPr lang="ru-RU" sz="1600" b="1" i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231005" algn="l"/>
                        </a:tabLs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                  Председатель экзаменационной комиссии– 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231005" algn="l"/>
                        </a:tabLst>
                      </a:pPr>
                      <a:r>
                        <a:rPr lang="ru-RU" sz="2000" b="1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Жизневская</a:t>
                      </a: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Л.П.,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231005" algn="l"/>
                        </a:tabLs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  </a:t>
                      </a: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учитель высшей квалификационной категории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231005" algn="l"/>
                        </a:tabLs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            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231005" algn="l"/>
                        </a:tabLs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4231005" algn="l"/>
                        </a:tabLs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4231005" algn="l"/>
                        </a:tabLs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231005" algn="l"/>
                        </a:tabLs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Скругленный прямоугольник 3"/>
          <p:cNvSpPr/>
          <p:nvPr/>
        </p:nvSpPr>
        <p:spPr>
          <a:xfrm>
            <a:off x="179512" y="5013176"/>
            <a:ext cx="1512168" cy="151216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«Б» класс</a:t>
            </a: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41137758"/>
              </p:ext>
            </p:extLst>
          </p:nvPr>
        </p:nvGraphicFramePr>
        <p:xfrm>
          <a:off x="0" y="0"/>
          <a:ext cx="8964488" cy="57332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360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5618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8645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467824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329097"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Дата проведения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Учебный предмет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Форма проведения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Используемые сборники экзаменационных материалов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533904">
                <a:tc rowSpan="3"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 июня,</a:t>
                      </a:r>
                    </a:p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 июня,</a:t>
                      </a:r>
                    </a:p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   июня </a:t>
                      </a:r>
                      <a:endParaRPr lang="ru-RU" sz="24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Белорусский язык</a:t>
                      </a: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Диктант</a:t>
                      </a: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latin typeface="Times New Roman"/>
                          <a:ea typeface="Times New Roman"/>
                          <a:cs typeface="Times New Roman"/>
                        </a:rPr>
                        <a:t>Зборнік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dirty="0" err="1">
                          <a:latin typeface="Times New Roman"/>
                          <a:ea typeface="Times New Roman"/>
                          <a:cs typeface="Times New Roman"/>
                        </a:rPr>
                        <a:t>матэрыяла</a:t>
                      </a:r>
                      <a:r>
                        <a:rPr lang="be-BY" sz="1800" dirty="0">
                          <a:latin typeface="Times New Roman"/>
                          <a:ea typeface="Times New Roman"/>
                          <a:cs typeface="Times New Roman"/>
                        </a:rPr>
                        <a:t>ў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 для </a:t>
                      </a:r>
                      <a:r>
                        <a:rPr lang="ru-RU" sz="1800" dirty="0" err="1">
                          <a:latin typeface="Times New Roman"/>
                          <a:ea typeface="Times New Roman"/>
                          <a:cs typeface="Times New Roman"/>
                        </a:rPr>
                        <a:t>выпускнога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 экзамену па </a:t>
                      </a:r>
                      <a:r>
                        <a:rPr lang="ru-RU" sz="1800" dirty="0" err="1">
                          <a:latin typeface="Times New Roman"/>
                          <a:ea typeface="Times New Roman"/>
                          <a:cs typeface="Times New Roman"/>
                        </a:rPr>
                        <a:t>вучэбным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dirty="0" err="1">
                          <a:latin typeface="Times New Roman"/>
                          <a:ea typeface="Times New Roman"/>
                          <a:cs typeface="Times New Roman"/>
                        </a:rPr>
                        <a:t>прадмеце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 «</a:t>
                      </a:r>
                      <a:r>
                        <a:rPr lang="ru-RU" sz="1800" dirty="0" err="1">
                          <a:latin typeface="Times New Roman"/>
                          <a:ea typeface="Times New Roman"/>
                          <a:cs typeface="Times New Roman"/>
                        </a:rPr>
                        <a:t>Беларуская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dirty="0" err="1">
                          <a:latin typeface="Times New Roman"/>
                          <a:ea typeface="Times New Roman"/>
                          <a:cs typeface="Times New Roman"/>
                        </a:rPr>
                        <a:t>мова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» </a:t>
                      </a:r>
                      <a:r>
                        <a:rPr lang="be-BY" sz="1800" dirty="0">
                          <a:latin typeface="Times New Roman"/>
                          <a:ea typeface="Times New Roman"/>
                          <a:cs typeface="Times New Roman"/>
                        </a:rPr>
                        <a:t>за перыяд навучання і выхавання на </a:t>
                      </a: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II</a:t>
                      </a:r>
                      <a:r>
                        <a:rPr lang="be-BY" sz="1800" dirty="0">
                          <a:latin typeface="Times New Roman"/>
                          <a:ea typeface="Times New Roman"/>
                          <a:cs typeface="Times New Roman"/>
                        </a:rPr>
                        <a:t> ступені агульнай сярэдняй адукацыі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. </a:t>
                      </a:r>
                      <a:r>
                        <a:rPr lang="ru-RU" sz="1800" dirty="0" err="1">
                          <a:latin typeface="Times New Roman"/>
                          <a:ea typeface="Times New Roman"/>
                          <a:cs typeface="Times New Roman"/>
                        </a:rPr>
                        <a:t>Тэксты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dirty="0" err="1">
                          <a:latin typeface="Times New Roman"/>
                          <a:ea typeface="Times New Roman"/>
                          <a:cs typeface="Times New Roman"/>
                        </a:rPr>
                        <a:t>дыктантаў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. 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80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Выдавецтва</a:t>
                      </a:r>
                      <a:r>
                        <a:rPr lang="ru-RU" sz="1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«</a:t>
                      </a:r>
                      <a:r>
                        <a:rPr lang="ru-RU" sz="180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Нацыянальны</a:t>
                      </a:r>
                      <a:r>
                        <a:rPr lang="ru-RU" sz="1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інстытут</a:t>
                      </a:r>
                      <a:r>
                        <a:rPr lang="ru-RU" sz="1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адукацыі</a:t>
                      </a:r>
                      <a:r>
                        <a:rPr lang="ru-RU" sz="1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», </a:t>
                      </a:r>
                      <a:r>
                        <a:rPr lang="ru-RU" sz="18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2017, 2018, 2019, 2020, 2021</a:t>
                      </a:r>
                      <a:r>
                        <a:rPr lang="ru-RU" sz="1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гады </a:t>
                      </a:r>
                      <a:r>
                        <a:rPr lang="ru-RU" sz="180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выдання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5932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Русский язык</a:t>
                      </a: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Диктант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Сборник материалов для выпускного экзамена по учебному предмету «Русский язык» за период обучения и воспитания на </a:t>
                      </a: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II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 ступени общего среднего образования. Тексты диктантов. 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Издательство «Национальный институт образования», 2017</a:t>
                      </a:r>
                      <a:r>
                        <a:rPr lang="be-BY" sz="1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2018, 2019, 2020, 2021 годы издания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2770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Математика (базовый и повышенный уровень)</a:t>
                      </a: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Контрольная работа</a:t>
                      </a: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latin typeface="Times New Roman"/>
                          <a:ea typeface="Times New Roman"/>
                          <a:cs typeface="Times New Roman"/>
                        </a:rPr>
                        <a:t>Зборнік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dirty="0" err="1">
                          <a:latin typeface="Times New Roman"/>
                          <a:ea typeface="Times New Roman"/>
                          <a:cs typeface="Times New Roman"/>
                        </a:rPr>
                        <a:t>задання</a:t>
                      </a:r>
                      <a:r>
                        <a:rPr lang="be-BY" sz="1800" dirty="0">
                          <a:latin typeface="Times New Roman"/>
                          <a:ea typeface="Times New Roman"/>
                          <a:cs typeface="Times New Roman"/>
                        </a:rPr>
                        <a:t>ў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 для </a:t>
                      </a:r>
                      <a:r>
                        <a:rPr lang="ru-RU" sz="1800" dirty="0" err="1">
                          <a:latin typeface="Times New Roman"/>
                          <a:ea typeface="Times New Roman"/>
                          <a:cs typeface="Times New Roman"/>
                        </a:rPr>
                        <a:t>выпускнога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 экзамену па </a:t>
                      </a:r>
                      <a:r>
                        <a:rPr lang="ru-RU" sz="1800" dirty="0" err="1">
                          <a:latin typeface="Times New Roman"/>
                          <a:ea typeface="Times New Roman"/>
                          <a:cs typeface="Times New Roman"/>
                        </a:rPr>
                        <a:t>вучэбным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dirty="0" err="1">
                          <a:latin typeface="Times New Roman"/>
                          <a:ea typeface="Times New Roman"/>
                          <a:cs typeface="Times New Roman"/>
                        </a:rPr>
                        <a:t>прадмеце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 «</a:t>
                      </a:r>
                      <a:r>
                        <a:rPr lang="be-BY" sz="1800" dirty="0">
                          <a:latin typeface="Times New Roman"/>
                          <a:ea typeface="Times New Roman"/>
                          <a:cs typeface="Times New Roman"/>
                        </a:rPr>
                        <a:t>Матэматыка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» </a:t>
                      </a:r>
                      <a:r>
                        <a:rPr lang="be-BY" sz="1800" dirty="0">
                          <a:latin typeface="Times New Roman"/>
                          <a:ea typeface="Times New Roman"/>
                          <a:cs typeface="Times New Roman"/>
                        </a:rPr>
                        <a:t>за перыяд навучання і выхавання на </a:t>
                      </a: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II</a:t>
                      </a:r>
                      <a:r>
                        <a:rPr lang="be-BY" sz="1800" dirty="0">
                          <a:latin typeface="Times New Roman"/>
                          <a:ea typeface="Times New Roman"/>
                          <a:cs typeface="Times New Roman"/>
                        </a:rPr>
                        <a:t> ступені агульнай сярэдняй адукацыі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. 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Издательство «Национальный институт образования»</a:t>
                      </a:r>
                      <a:r>
                        <a:rPr lang="be-BY" sz="1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2020, 2021 годы </a:t>
                      </a:r>
                      <a:r>
                        <a:rPr lang="ru-RU" sz="1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издания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000232" y="142852"/>
            <a:ext cx="6934200" cy="715962"/>
          </a:xfrm>
        </p:spPr>
        <p:txBody>
          <a:bodyPr/>
          <a:lstStyle/>
          <a:p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785794"/>
            <a:ext cx="6934200" cy="5386406"/>
          </a:xfrm>
        </p:spPr>
        <p:txBody>
          <a:bodyPr/>
          <a:lstStyle/>
          <a:p>
            <a:pPr>
              <a:buBlip>
                <a:blip r:embed="rId4"/>
              </a:buBlip>
            </a:pP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Учебный год заканчивается</a:t>
            </a:r>
          </a:p>
          <a:p>
            <a:pPr>
              <a:buNone/>
            </a:pP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31 мая 2019 года </a:t>
            </a:r>
          </a:p>
          <a:p>
            <a:pPr>
              <a:buBlip>
                <a:blip r:embed="rId4"/>
              </a:buBlip>
            </a:pP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Торжественные мероприятия</a:t>
            </a:r>
          </a:p>
          <a:p>
            <a:pPr>
              <a:buNone/>
            </a:pP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«Последний звонок»– </a:t>
            </a:r>
          </a:p>
          <a:p>
            <a:pPr>
              <a:buNone/>
            </a:pP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29 мая 2019 года</a:t>
            </a:r>
          </a:p>
          <a:p>
            <a:pPr>
              <a:buBlip>
                <a:blip r:embed="rId4"/>
              </a:buBlip>
            </a:pP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Выпускные экзамены за период обучения и воспитания на 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III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ступенях общего среднего образования проводятся в </a:t>
            </a:r>
            <a:r>
              <a:rPr lang="ru-RU" sz="28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период</a:t>
            </a:r>
            <a:r>
              <a:rPr lang="ru-RU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 1 по 9 июня 2021 года </a:t>
            </a:r>
          </a:p>
          <a:p>
            <a:pPr>
              <a:buBlip>
                <a:blip r:embed="rId4"/>
              </a:buBlip>
            </a:pPr>
            <a:r>
              <a:rPr lang="ru-RU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Выпускной вечер для учащихся 11 класса пройдёт</a:t>
            </a:r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июня 2021 года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848" y="142852"/>
            <a:ext cx="1368152" cy="1440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5183956"/>
            <a:ext cx="1824407" cy="1674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7" y="219075"/>
            <a:ext cx="7177107" cy="1209661"/>
          </a:xfrm>
        </p:spPr>
        <p:txBody>
          <a:bodyPr/>
          <a:lstStyle/>
          <a:p>
            <a:pPr algn="ctr"/>
            <a:r>
              <a:rPr lang="ru-RU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Завершение обучения и воспитания на </a:t>
            </a:r>
            <a:br>
              <a:rPr lang="ru-RU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ступени общего среднего образования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57356" y="1447800"/>
            <a:ext cx="7072362" cy="5053034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22.05.2021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квалификационный экзамен</a:t>
            </a:r>
          </a:p>
          <a:p>
            <a:pPr algn="ctr">
              <a:spcBef>
                <a:spcPts val="0"/>
              </a:spcBef>
              <a:buNone/>
            </a:pP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Выпускники </a:t>
            </a:r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11 класса сдают 4 выпускных экзамена:</a:t>
            </a:r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белорусскому или русскому </a:t>
            </a: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языку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по выбору учащегося в письменной форме (изложение) - 4 часа;</a:t>
            </a:r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математике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письменной форме (контрольная работа) - 5 часов;</a:t>
            </a:r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иностранному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языку (в устной форме);</a:t>
            </a:r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истории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Беларуси (в устной форме). </a:t>
            </a:r>
            <a:endPara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 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357802"/>
            <a:ext cx="1800204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Сроки проведения экзаменов:</a:t>
            </a: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275043876"/>
              </p:ext>
            </p:extLst>
          </p:nvPr>
        </p:nvGraphicFramePr>
        <p:xfrm>
          <a:off x="214280" y="853437"/>
          <a:ext cx="8777320" cy="68172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013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8588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28601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44982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75546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5847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231005" algn="l"/>
                        </a:tabLst>
                      </a:pPr>
                      <a:r>
                        <a:rPr lang="be-BY" sz="2000" b="1" dirty="0">
                          <a:latin typeface="Times New Roman"/>
                          <a:ea typeface="Times New Roman"/>
                          <a:cs typeface="Times New Roman"/>
                        </a:rPr>
                        <a:t>Дата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231005" algn="l"/>
                        </a:tabLst>
                      </a:pPr>
                      <a:r>
                        <a:rPr lang="be-BY" sz="2000" b="1">
                          <a:latin typeface="Times New Roman"/>
                          <a:ea typeface="Times New Roman"/>
                          <a:cs typeface="Times New Roman"/>
                        </a:rPr>
                        <a:t>Начало экзамена</a:t>
                      </a: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231005" algn="l"/>
                        </a:tabLst>
                      </a:pPr>
                      <a:r>
                        <a:rPr lang="be-BY" sz="2000" b="1">
                          <a:latin typeface="Times New Roman"/>
                          <a:ea typeface="Times New Roman"/>
                          <a:cs typeface="Times New Roman"/>
                        </a:rPr>
                        <a:t>Предмет</a:t>
                      </a: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231005" algn="l"/>
                        </a:tabLst>
                      </a:pPr>
                      <a:r>
                        <a:rPr lang="be-BY" sz="2000" b="1">
                          <a:latin typeface="Times New Roman"/>
                          <a:ea typeface="Times New Roman"/>
                          <a:cs typeface="Times New Roman"/>
                        </a:rPr>
                        <a:t>Форма проведения экзамена</a:t>
                      </a: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231005" algn="l"/>
                        </a:tabLst>
                      </a:pPr>
                      <a:r>
                        <a:rPr lang="be-BY" sz="2000" b="1">
                          <a:latin typeface="Times New Roman"/>
                          <a:ea typeface="Times New Roman"/>
                          <a:cs typeface="Times New Roman"/>
                        </a:rPr>
                        <a:t>Кабинет</a:t>
                      </a: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4549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4231005" algn="l"/>
                        </a:tabLs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01.06</a:t>
                      </a: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4231005" algn="l"/>
                        </a:tabLst>
                      </a:pP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31005" algn="l"/>
                        </a:tabLst>
                      </a:pPr>
                      <a:r>
                        <a:rPr lang="be-BY" sz="2000" b="1" i="1">
                          <a:latin typeface="Times New Roman"/>
                          <a:ea typeface="Times New Roman"/>
                          <a:cs typeface="Times New Roman"/>
                        </a:rPr>
                        <a:t>9.00</a:t>
                      </a:r>
                      <a:endParaRPr lang="ru-RU" sz="20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31005" algn="l"/>
                        </a:tabLst>
                      </a:pPr>
                      <a:r>
                        <a:rPr lang="be-BY" sz="2000" b="1" i="1" dirty="0">
                          <a:latin typeface="Times New Roman"/>
                          <a:ea typeface="Times New Roman"/>
                          <a:cs typeface="Times New Roman"/>
                        </a:rPr>
                        <a:t>история Беларуси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31005" algn="l"/>
                        </a:tabLst>
                      </a:pPr>
                      <a:r>
                        <a:rPr lang="be-BY" sz="2000" b="1" i="1" dirty="0">
                          <a:latin typeface="Times New Roman"/>
                          <a:ea typeface="Times New Roman"/>
                          <a:cs typeface="Times New Roman"/>
                        </a:rPr>
                        <a:t>в устной форме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31005" algn="l"/>
                        </a:tabLst>
                      </a:pPr>
                      <a:r>
                        <a:rPr lang="be-BY" sz="2000" b="1" i="1" dirty="0">
                          <a:latin typeface="Times New Roman"/>
                          <a:ea typeface="Times New Roman"/>
                          <a:cs typeface="Times New Roman"/>
                        </a:rPr>
                        <a:t>35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8476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4231005" algn="l"/>
                        </a:tabLs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03.06</a:t>
                      </a: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4231005" algn="l"/>
                        </a:tabLst>
                      </a:pP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31005" algn="l"/>
                        </a:tabLst>
                      </a:pPr>
                      <a:r>
                        <a:rPr lang="be-BY" sz="2000" b="1" i="1">
                          <a:latin typeface="Times New Roman"/>
                          <a:ea typeface="Times New Roman"/>
                          <a:cs typeface="Times New Roman"/>
                        </a:rPr>
                        <a:t>9.00</a:t>
                      </a:r>
                      <a:endParaRPr lang="ru-RU" sz="20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31005" algn="l"/>
                        </a:tabLst>
                      </a:pPr>
                      <a:r>
                        <a:rPr lang="be-BY" sz="2000" b="1" i="1">
                          <a:latin typeface="Times New Roman"/>
                          <a:ea typeface="Times New Roman"/>
                          <a:cs typeface="Times New Roman"/>
                        </a:rPr>
                        <a:t>математика</a:t>
                      </a:r>
                      <a:endParaRPr lang="ru-RU" sz="20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31005" algn="l"/>
                        </a:tabLst>
                      </a:pPr>
                      <a:r>
                        <a:rPr lang="be-BY" sz="2000" b="1" i="1" dirty="0">
                          <a:latin typeface="Times New Roman"/>
                          <a:ea typeface="Times New Roman"/>
                          <a:cs typeface="Times New Roman"/>
                        </a:rPr>
                        <a:t>в письменной форме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31005" algn="l"/>
                        </a:tabLst>
                      </a:pPr>
                      <a:r>
                        <a:rPr lang="be-BY" sz="2000" b="1" i="1">
                          <a:latin typeface="Times New Roman"/>
                          <a:ea typeface="Times New Roman"/>
                          <a:cs typeface="Times New Roman"/>
                        </a:rPr>
                        <a:t>37</a:t>
                      </a:r>
                      <a:endParaRPr lang="ru-RU" sz="20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8476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4231005" algn="l"/>
                        </a:tabLs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.06</a:t>
                      </a: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4231005" algn="l"/>
                        </a:tabLst>
                      </a:pP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31005" algn="l"/>
                        </a:tabLst>
                      </a:pPr>
                      <a:r>
                        <a:rPr lang="ru-RU" sz="2000" b="1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8.00 </a:t>
                      </a:r>
                      <a:endParaRPr lang="en-US" sz="2000" b="1" i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31005" algn="l"/>
                        </a:tabLst>
                      </a:pPr>
                      <a:r>
                        <a:rPr lang="be-BY" sz="2000" b="1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9.00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31005" algn="l"/>
                        </a:tabLst>
                      </a:pPr>
                      <a:r>
                        <a:rPr lang="be-BY" sz="2000" b="1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11.00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31005" algn="l"/>
                        </a:tabLst>
                      </a:pP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31005" algn="l"/>
                        </a:tabLst>
                      </a:pPr>
                      <a:r>
                        <a:rPr lang="ru-RU" sz="2000" b="1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немецкий</a:t>
                      </a:r>
                      <a:r>
                        <a:rPr lang="ru-RU" sz="2000" b="1" i="1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язык (</a:t>
                      </a:r>
                      <a:r>
                        <a:rPr lang="ru-RU" sz="2000" b="1" i="1" baseline="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r>
                        <a:rPr lang="ru-RU" sz="2000" b="1" i="1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31005" algn="l"/>
                        </a:tabLst>
                      </a:pPr>
                      <a:r>
                        <a:rPr lang="ru-RU" sz="2000" b="1" i="1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английский яз (</a:t>
                      </a:r>
                      <a:r>
                        <a:rPr lang="ru-RU" sz="2000" b="1" i="1" baseline="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r>
                        <a:rPr lang="ru-RU" sz="2000" b="1" i="1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31005" algn="l"/>
                        </a:tabLst>
                      </a:pPr>
                      <a:r>
                        <a:rPr lang="ru-RU" sz="2000" b="1" i="1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английский яз (б)</a:t>
                      </a:r>
                      <a:endParaRPr lang="ru-RU" sz="2000" b="1" i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31005" algn="l"/>
                        </a:tabLst>
                      </a:pPr>
                      <a:r>
                        <a:rPr lang="be-BY" sz="2000" b="1" i="1" dirty="0">
                          <a:latin typeface="Times New Roman"/>
                          <a:ea typeface="Times New Roman"/>
                          <a:cs typeface="Times New Roman"/>
                        </a:rPr>
                        <a:t>в устной форме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31005" algn="l"/>
                        </a:tabLst>
                      </a:pPr>
                      <a:r>
                        <a:rPr lang="be-BY" sz="2000" b="1" i="1" dirty="0">
                          <a:latin typeface="Times New Roman"/>
                          <a:ea typeface="Times New Roman"/>
                          <a:cs typeface="Times New Roman"/>
                        </a:rPr>
                        <a:t>37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16267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4231005" algn="l"/>
                        </a:tabLs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.06</a:t>
                      </a: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4231005" algn="l"/>
                        </a:tabLst>
                      </a:pP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31005" algn="l"/>
                        </a:tabLst>
                      </a:pPr>
                      <a:r>
                        <a:rPr lang="be-BY" sz="2000" b="1" i="1" dirty="0">
                          <a:latin typeface="Times New Roman"/>
                          <a:ea typeface="Times New Roman"/>
                          <a:cs typeface="Times New Roman"/>
                        </a:rPr>
                        <a:t>9.00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31005" algn="l"/>
                        </a:tabLst>
                      </a:pPr>
                      <a:r>
                        <a:rPr lang="be-BY" sz="2000" b="1" i="1" dirty="0">
                          <a:latin typeface="Times New Roman"/>
                          <a:ea typeface="Times New Roman"/>
                          <a:cs typeface="Times New Roman"/>
                        </a:rPr>
                        <a:t>русский язык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31005" algn="l"/>
                        </a:tabLst>
                      </a:pPr>
                      <a:r>
                        <a:rPr lang="be-BY" sz="2000" b="1" i="1" dirty="0">
                          <a:latin typeface="Times New Roman"/>
                          <a:ea typeface="Times New Roman"/>
                          <a:cs typeface="Times New Roman"/>
                        </a:rPr>
                        <a:t>в письменной форме (изложение)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31005" algn="l"/>
                        </a:tabLst>
                      </a:pPr>
                      <a:r>
                        <a:rPr lang="be-BY" sz="2000" b="1" i="1" dirty="0">
                          <a:latin typeface="Times New Roman"/>
                          <a:ea typeface="Times New Roman"/>
                          <a:cs typeface="Times New Roman"/>
                        </a:rPr>
                        <a:t>37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046679">
                <a:tc gridSpan="5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4231005" algn="l"/>
                        </a:tabLs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                      </a:t>
                      </a: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Председатель</a:t>
                      </a:r>
                      <a:r>
                        <a:rPr lang="ru-RU" sz="2000" baseline="0" dirty="0">
                          <a:latin typeface="Times New Roman"/>
                          <a:ea typeface="Times New Roman"/>
                          <a:cs typeface="Times New Roman"/>
                        </a:rPr>
                        <a:t> экзаменационной комиссии –</a:t>
                      </a: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4231005" algn="l"/>
                        </a:tabLst>
                      </a:pPr>
                      <a:r>
                        <a:rPr lang="ru-RU" sz="2000" baseline="0" dirty="0">
                          <a:latin typeface="Times New Roman"/>
                          <a:ea typeface="Times New Roman"/>
                          <a:cs typeface="Times New Roman"/>
                        </a:rPr>
                        <a:t>                        </a:t>
                      </a:r>
                      <a:r>
                        <a:rPr lang="ru-RU" sz="2000" b="1" baseline="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Большакова Л.Г., 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231005" algn="l"/>
                        </a:tabLst>
                        <a:defRPr/>
                      </a:pPr>
                      <a:r>
                        <a:rPr lang="ru-RU" sz="2000" b="1" baseline="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                   </a:t>
                      </a: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заместитель директора</a:t>
                      </a:r>
                      <a:r>
                        <a:rPr lang="ru-RU" sz="2000" baseline="0" dirty="0">
                          <a:latin typeface="Times New Roman"/>
                          <a:ea typeface="Times New Roman"/>
                          <a:cs typeface="Times New Roman"/>
                        </a:rPr>
                        <a:t> по учебной работе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4231005" algn="l"/>
                        </a:tabLst>
                      </a:pPr>
                      <a:r>
                        <a:rPr lang="ru-RU" sz="2000" b="1" baseline="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        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231005" algn="l"/>
                        </a:tabLst>
                      </a:pP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4231005" algn="l"/>
                        </a:tabLst>
                      </a:pP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4231005" algn="l"/>
                        </a:tabLst>
                      </a:pP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231005" algn="l"/>
                        </a:tabLst>
                      </a:pP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41116">
                <a:tc gridSpan="5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4231005" algn="l"/>
                        </a:tabLst>
                      </a:pP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Скругленный прямоугольник 6"/>
          <p:cNvSpPr/>
          <p:nvPr/>
        </p:nvSpPr>
        <p:spPr>
          <a:xfrm>
            <a:off x="179512" y="5013176"/>
            <a:ext cx="1512168" cy="151216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класс</a:t>
            </a: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" y="285728"/>
            <a:ext cx="8991600" cy="400072"/>
          </a:xfrm>
        </p:spPr>
        <p:txBody>
          <a:bodyPr/>
          <a:lstStyle/>
          <a:p>
            <a:pPr lvl="0"/>
            <a:r>
              <a:rPr lang="ru-RU" sz="2000" kern="1200" dirty="0">
                <a:latin typeface="Franklin Gothic Book"/>
              </a:rPr>
              <a:t/>
            </a:r>
            <a:br>
              <a:rPr lang="ru-RU" sz="2000" kern="1200" dirty="0">
                <a:latin typeface="Franklin Gothic Book"/>
              </a:rPr>
            </a:br>
            <a:r>
              <a:rPr lang="ru-RU" sz="2000" kern="1200" dirty="0">
                <a:latin typeface="Franklin Gothic Book"/>
              </a:rPr>
              <a:t>Выпускные экзамены проводятся по текстам, содержащимся в сборниках экзаменационных материалов по соответствующим предметам, и билетам, утверждённым Министерством образования       Республики Беларусь</a:t>
            </a:r>
            <a:br>
              <a:rPr lang="ru-RU" sz="2000" kern="1200" dirty="0">
                <a:latin typeface="Franklin Gothic Book"/>
              </a:rPr>
            </a:br>
            <a:endParaRPr lang="ru-RU" sz="2000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838200"/>
            <a:ext cx="8884096" cy="5715000"/>
          </a:xfrm>
        </p:spPr>
        <p:txBody>
          <a:bodyPr/>
          <a:lstStyle/>
          <a:p>
            <a:pPr lvl="0" fontAlgn="auto">
              <a:spcAft>
                <a:spcPts val="0"/>
              </a:spcAft>
              <a:buClr>
                <a:srgbClr val="F0A22E"/>
              </a:buClr>
              <a:buSzPct val="70000"/>
              <a:buFont typeface="Wingdings 2"/>
              <a:buChar char=""/>
            </a:pPr>
            <a:endParaRPr lang="ru-RU" sz="2000" kern="1200" dirty="0">
              <a:latin typeface="Franklin Gothic Book"/>
            </a:endParaRPr>
          </a:p>
          <a:p>
            <a:pPr lvl="0" algn="ctr" fontAlgn="auto">
              <a:spcAft>
                <a:spcPts val="0"/>
              </a:spcAft>
              <a:buClr>
                <a:srgbClr val="F0A22E"/>
              </a:buClr>
              <a:buSzPct val="70000"/>
              <a:buNone/>
            </a:pPr>
            <a:endParaRPr lang="ru-RU" kern="1200" dirty="0">
              <a:solidFill>
                <a:srgbClr val="4E3B30"/>
              </a:solidFill>
              <a:latin typeface="Franklin Gothic Book"/>
            </a:endParaRPr>
          </a:p>
          <a:p>
            <a:pPr lvl="0" fontAlgn="auto">
              <a:spcAft>
                <a:spcPts val="0"/>
              </a:spcAft>
              <a:buClr>
                <a:srgbClr val="F0A22E"/>
              </a:buClr>
              <a:buSzPct val="70000"/>
              <a:buNone/>
            </a:pPr>
            <a:r>
              <a:rPr lang="ru-RU" kern="1200" dirty="0">
                <a:solidFill>
                  <a:srgbClr val="4E3B30"/>
                </a:solidFill>
                <a:latin typeface="Franklin Gothic Book"/>
              </a:rPr>
              <a:t>	</a:t>
            </a:r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085184"/>
            <a:ext cx="1371600" cy="140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97456637"/>
              </p:ext>
            </p:extLst>
          </p:nvPr>
        </p:nvGraphicFramePr>
        <p:xfrm>
          <a:off x="0" y="928668"/>
          <a:ext cx="9144000" cy="588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360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5618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14806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627095"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Дата проведения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Учебный предмет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Форма</a:t>
                      </a:r>
                    </a:p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 проведения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Используемые сборники экзаменационных материалов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486050">
                <a:tc rowSpan="3"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июня, </a:t>
                      </a:r>
                    </a:p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 июня, </a:t>
                      </a:r>
                    </a:p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  июня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Белорусский язык</a:t>
                      </a:r>
                      <a:endParaRPr lang="ru-R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Изложение (базовый и повышенный уровень)</a:t>
                      </a:r>
                      <a:endParaRPr lang="ru-R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latin typeface="Times New Roman"/>
                          <a:ea typeface="Times New Roman"/>
                          <a:cs typeface="Times New Roman"/>
                        </a:rPr>
                        <a:t>Зборнік</a:t>
                      </a: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000" dirty="0" err="1">
                          <a:latin typeface="Times New Roman"/>
                          <a:ea typeface="Times New Roman"/>
                          <a:cs typeface="Times New Roman"/>
                        </a:rPr>
                        <a:t>матэрыяла</a:t>
                      </a:r>
                      <a:r>
                        <a:rPr lang="be-BY" sz="2000" dirty="0">
                          <a:latin typeface="Times New Roman"/>
                          <a:ea typeface="Times New Roman"/>
                          <a:cs typeface="Times New Roman"/>
                        </a:rPr>
                        <a:t>ў</a:t>
                      </a: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 для </a:t>
                      </a:r>
                      <a:r>
                        <a:rPr lang="ru-RU" sz="2000" dirty="0" err="1">
                          <a:latin typeface="Times New Roman"/>
                          <a:ea typeface="Times New Roman"/>
                          <a:cs typeface="Times New Roman"/>
                        </a:rPr>
                        <a:t>выпускнога</a:t>
                      </a: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 экзамену па </a:t>
                      </a:r>
                      <a:r>
                        <a:rPr lang="ru-RU" sz="2000" dirty="0" err="1">
                          <a:latin typeface="Times New Roman"/>
                          <a:ea typeface="Times New Roman"/>
                          <a:cs typeface="Times New Roman"/>
                        </a:rPr>
                        <a:t>вучэбным</a:t>
                      </a: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000" dirty="0" err="1">
                          <a:latin typeface="Times New Roman"/>
                          <a:ea typeface="Times New Roman"/>
                          <a:cs typeface="Times New Roman"/>
                        </a:rPr>
                        <a:t>прадмеце</a:t>
                      </a: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 «</a:t>
                      </a:r>
                      <a:r>
                        <a:rPr lang="ru-RU" sz="2000" dirty="0" err="1">
                          <a:latin typeface="Times New Roman"/>
                          <a:ea typeface="Times New Roman"/>
                          <a:cs typeface="Times New Roman"/>
                        </a:rPr>
                        <a:t>Беларуская</a:t>
                      </a: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000" dirty="0" err="1">
                          <a:latin typeface="Times New Roman"/>
                          <a:ea typeface="Times New Roman"/>
                          <a:cs typeface="Times New Roman"/>
                        </a:rPr>
                        <a:t>мова</a:t>
                      </a: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» </a:t>
                      </a:r>
                      <a:r>
                        <a:rPr lang="be-BY" sz="2000" dirty="0">
                          <a:latin typeface="Times New Roman"/>
                          <a:ea typeface="Times New Roman"/>
                          <a:cs typeface="Times New Roman"/>
                        </a:rPr>
                        <a:t>за перыяд навучання і выхавання на 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III </a:t>
                      </a:r>
                      <a:r>
                        <a:rPr lang="be-BY" sz="2000" dirty="0">
                          <a:latin typeface="Times New Roman"/>
                          <a:ea typeface="Times New Roman"/>
                          <a:cs typeface="Times New Roman"/>
                        </a:rPr>
                        <a:t>ступені агульнай сярэдняй адукацыі</a:t>
                      </a: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. </a:t>
                      </a:r>
                      <a:r>
                        <a:rPr lang="ru-RU" sz="2000" dirty="0" err="1">
                          <a:latin typeface="Times New Roman"/>
                          <a:ea typeface="Times New Roman"/>
                          <a:cs typeface="Times New Roman"/>
                        </a:rPr>
                        <a:t>Тэксты</a:t>
                      </a: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 для </a:t>
                      </a:r>
                      <a:r>
                        <a:rPr lang="ru-RU" sz="2000" dirty="0" err="1">
                          <a:latin typeface="Times New Roman"/>
                          <a:ea typeface="Times New Roman"/>
                          <a:cs typeface="Times New Roman"/>
                        </a:rPr>
                        <a:t>пераказа</a:t>
                      </a:r>
                      <a:r>
                        <a:rPr lang="be-BY" sz="2000" dirty="0">
                          <a:latin typeface="Times New Roman"/>
                          <a:ea typeface="Times New Roman"/>
                          <a:cs typeface="Times New Roman"/>
                        </a:rPr>
                        <a:t>ў. </a:t>
                      </a:r>
                    </a:p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algn="just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Выдавецтва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«</a:t>
                      </a:r>
                      <a:r>
                        <a:rPr lang="ru-RU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Нацыянальны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інстытут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адукацыі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</a:t>
                      </a:r>
                      <a:r>
                        <a:rPr lang="be-BY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2017 год </a:t>
                      </a:r>
                      <a:r>
                        <a:rPr lang="ru-RU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выдання</a:t>
                      </a:r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6265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Русский язык</a:t>
                      </a:r>
                      <a:endParaRPr lang="ru-R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Изложение (базовый и повышенный уровень)</a:t>
                      </a:r>
                      <a:endParaRPr lang="ru-RU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Сборник материалов для выпускного экзамена по учебному предмету «Русский язык» за период обучения и воспитания на 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III</a:t>
                      </a:r>
                      <a:r>
                        <a:rPr lang="ru-RU" sz="2000" kern="1200" dirty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 ступени общего среднего образования. Тексты для  изложений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</a:p>
                    <a:p>
                      <a:pPr marL="0" algn="l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Издательство «Национальный институт образования»</a:t>
                      </a:r>
                      <a:r>
                        <a:rPr lang="be-BY" sz="1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ru-RU" sz="1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2017, 2019, 2020, 2021 годы издания</a:t>
                      </a:r>
                      <a:endParaRPr lang="ru-R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90635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Математика</a:t>
                      </a:r>
                      <a:endParaRPr lang="ru-R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Контрольная работа (базовый и повышенный уровень)</a:t>
                      </a:r>
                      <a:endParaRPr lang="ru-RU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ru-RU" sz="2000" kern="1200" dirty="0">
                        <a:solidFill>
                          <a:schemeClr val="dk1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Сборник заданий для выпускного экзамена по учебному предмету «Математика» за период обучения и воспитания на 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III</a:t>
                      </a:r>
                      <a:r>
                        <a:rPr lang="ru-RU" sz="2000" kern="1200" dirty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 ступени общего среднего образования. </a:t>
                      </a:r>
                    </a:p>
                    <a:p>
                      <a:pPr marL="0" algn="l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be-BY" sz="2000" kern="1200" dirty="0">
                        <a:solidFill>
                          <a:schemeClr val="dk1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  <a:p>
                      <a:pPr marL="0" algn="just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Издательство «Национальный институт образования»</a:t>
                      </a:r>
                      <a:r>
                        <a:rPr lang="be-BY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2018, 2019, 2020, 2021 годы издания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819875058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" y="76200"/>
            <a:ext cx="8991600" cy="709594"/>
          </a:xfrm>
        </p:spPr>
        <p:txBody>
          <a:bodyPr/>
          <a:lstStyle/>
          <a:p>
            <a:r>
              <a:rPr lang="ru-RU" sz="2400" b="1" dirty="0">
                <a:solidFill>
                  <a:srgbClr val="FF0000"/>
                </a:solidFill>
              </a:rPr>
              <a:t>История Беларуси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838200"/>
            <a:ext cx="8848756" cy="5715000"/>
          </a:xfrm>
        </p:spPr>
        <p:txBody>
          <a:bodyPr/>
          <a:lstStyle/>
          <a:p>
            <a:r>
              <a:rPr lang="be-BY" i="1" dirty="0">
                <a:solidFill>
                  <a:srgbClr val="000000"/>
                </a:solidFill>
              </a:rPr>
              <a:t>Б</a:t>
            </a:r>
            <a:r>
              <a:rPr lang="be-BY" sz="2000" i="1" dirty="0">
                <a:solidFill>
                  <a:srgbClr val="000000"/>
                </a:solidFill>
              </a:rPr>
              <a:t>илеты по учебному предмету </a:t>
            </a:r>
            <a:r>
              <a:rPr lang="ru-RU" sz="2000" i="1" dirty="0">
                <a:solidFill>
                  <a:srgbClr val="000000"/>
                </a:solidFill>
              </a:rPr>
              <a:t>«</a:t>
            </a:r>
            <a:r>
              <a:rPr lang="be-BY" sz="2000" i="1" dirty="0">
                <a:solidFill>
                  <a:srgbClr val="000000"/>
                </a:solidFill>
              </a:rPr>
              <a:t>История Беларуси</a:t>
            </a:r>
            <a:r>
              <a:rPr lang="ru-RU" sz="2000" i="1" dirty="0">
                <a:solidFill>
                  <a:srgbClr val="000000"/>
                </a:solidFill>
              </a:rPr>
              <a:t>»</a:t>
            </a:r>
            <a:r>
              <a:rPr lang="be-BY" sz="2000" i="1" dirty="0">
                <a:solidFill>
                  <a:srgbClr val="000000"/>
                </a:solidFill>
              </a:rPr>
              <a:t> для проведения обязательного выпускного экзамена по завершении обучения и воспитания на </a:t>
            </a:r>
            <a:r>
              <a:rPr lang="en-US" sz="2000" i="1" dirty="0">
                <a:solidFill>
                  <a:srgbClr val="000000"/>
                </a:solidFill>
              </a:rPr>
              <a:t>III</a:t>
            </a:r>
            <a:r>
              <a:rPr lang="ru-RU" sz="2000" i="1" dirty="0">
                <a:solidFill>
                  <a:srgbClr val="000000"/>
                </a:solidFill>
              </a:rPr>
              <a:t> ступени общего среднего образования учащихся при освоении содержания образовательной программы среднего образования, в том числе для проведения экзаменов в порядке экстерната (издательство «Национальный институт образования», 2020, 2021 годы издания). </a:t>
            </a:r>
            <a:endParaRPr lang="be-BY" sz="2000" dirty="0">
              <a:solidFill>
                <a:srgbClr val="000000"/>
              </a:solidFill>
            </a:endParaRPr>
          </a:p>
          <a:p>
            <a:pPr algn="just"/>
            <a:endParaRPr lang="ru-RU" sz="2000" dirty="0"/>
          </a:p>
          <a:p>
            <a:endParaRPr lang="ru-RU" sz="20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5072074"/>
            <a:ext cx="1534364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857356" y="3286124"/>
            <a:ext cx="7072362" cy="321471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ru-RU" sz="2000" b="1" i="1" dirty="0">
                <a:solidFill>
                  <a:schemeClr val="tx1"/>
                </a:solidFill>
              </a:rPr>
              <a:t>Билет № 16</a:t>
            </a:r>
            <a:endParaRPr lang="ru-RU" sz="2000" dirty="0">
              <a:solidFill>
                <a:schemeClr val="tx1"/>
              </a:solidFill>
            </a:endParaRPr>
          </a:p>
          <a:p>
            <a:pPr fontAlgn="ctr"/>
            <a:r>
              <a:rPr lang="ru-RU" sz="2000" dirty="0">
                <a:solidFill>
                  <a:schemeClr val="tx1"/>
                </a:solidFill>
              </a:rPr>
              <a:t>1.Культура Беларуси во второй половине XVII — XVIII в.</a:t>
            </a:r>
          </a:p>
          <a:p>
            <a:pPr fontAlgn="ctr"/>
            <a:r>
              <a:rPr lang="ru-RU" sz="2000" dirty="0">
                <a:solidFill>
                  <a:schemeClr val="tx1"/>
                </a:solidFill>
              </a:rPr>
              <a:t>2.БССР во второй половине 1960­х — первой половине 1980­х гг.: характерные черты общественно­-политического и социально­-экономического положения.</a:t>
            </a:r>
          </a:p>
          <a:p>
            <a:pPr fontAlgn="ctr"/>
            <a:r>
              <a:rPr lang="ru-RU" sz="2000" dirty="0">
                <a:solidFill>
                  <a:schemeClr val="tx1"/>
                </a:solidFill>
              </a:rPr>
              <a:t>3.Характеристика социально­-экономического (внешнеполитического) положения Беларуси с опорой на историческую карту.</a:t>
            </a:r>
          </a:p>
          <a:p>
            <a:pPr fontAlgn="ctr"/>
            <a:endParaRPr lang="ru-RU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572000" y="838200"/>
            <a:ext cx="4419600" cy="5715000"/>
          </a:xfrm>
        </p:spPr>
        <p:txBody>
          <a:bodyPr/>
          <a:lstStyle/>
          <a:p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Первая железная дорога, которая представляла собой 30-километровый участок </a:t>
            </a:r>
            <a:r>
              <a:rPr lang="ru-RU" sz="1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Петербургско-Варшавской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магистрали от местечка Поречье до Гродно, была пущена в декабре 1862 г. Также были построены в 1860-е гг. </a:t>
            </a:r>
            <a:r>
              <a:rPr lang="ru-RU" sz="1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Риго-Орловская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в 1870-е гг. — Московско-Брестская и </a:t>
            </a:r>
            <a:r>
              <a:rPr lang="ru-RU" sz="1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Либаво-Роменская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(ее здание вокзала было возведено в Минске), в 1880-е гг. — </a:t>
            </a:r>
            <a:r>
              <a:rPr lang="ru-RU" sz="1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Полесские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и в 1902 г. — </a:t>
            </a:r>
            <a:r>
              <a:rPr lang="ru-RU" sz="1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Петербургско-Одесская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железная дорога. Их протяженность через Беларусь составила 3000 км. Железнодорожная сетка на территории Беларуси была одной из самых густых в Российской империи. Железнодорожное строительство содействовало росту городов, укреплению хозяйственных связей между разными областями Беларуси и превращению их в составную часть общероссийского и европейского рынков.</a:t>
            </a:r>
          </a:p>
          <a:p>
            <a:endParaRPr lang="ru-RU" dirty="0"/>
          </a:p>
        </p:txBody>
      </p:sp>
      <p:pic>
        <p:nvPicPr>
          <p:cNvPr id="8" name="Содержимое 7" descr="https://botan.cc/uchebnik/istoriya/09/by001/img/69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8" y="1436339"/>
            <a:ext cx="4843462" cy="4518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Иностранный язык: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838200"/>
            <a:ext cx="4914900" cy="5715000"/>
          </a:xfrm>
        </p:spPr>
        <p:txBody>
          <a:bodyPr/>
          <a:lstStyle/>
          <a:p>
            <a:r>
              <a:rPr lang="ru-RU" sz="2000" i="1" dirty="0">
                <a:solidFill>
                  <a:srgbClr val="000000"/>
                </a:solidFill>
              </a:rPr>
              <a:t>Билеты для проведения выпускного экзамена по учебному предмету «Английский язык» по завершении обучения и воспитания на </a:t>
            </a:r>
            <a:r>
              <a:rPr lang="en-US" sz="2000" i="1" dirty="0">
                <a:solidFill>
                  <a:srgbClr val="000000"/>
                </a:solidFill>
              </a:rPr>
              <a:t>III</a:t>
            </a:r>
            <a:r>
              <a:rPr lang="ru-RU" sz="2000" i="1" dirty="0">
                <a:solidFill>
                  <a:srgbClr val="000000"/>
                </a:solidFill>
              </a:rPr>
              <a:t> ступени общего среднего образования (издательство «Национальный институт образования», учреждение образования «Минский государственный лингвистический университет»</a:t>
            </a:r>
            <a:r>
              <a:rPr lang="be-BY" sz="2000" i="1" dirty="0">
                <a:solidFill>
                  <a:srgbClr val="000000"/>
                </a:solidFill>
              </a:rPr>
              <a:t>,</a:t>
            </a:r>
            <a:r>
              <a:rPr lang="ru-RU" sz="2000" i="1" dirty="0">
                <a:solidFill>
                  <a:srgbClr val="000000"/>
                </a:solidFill>
              </a:rPr>
              <a:t> 2018, 2019, 2020, 2021 годы издания);</a:t>
            </a:r>
            <a:endParaRPr lang="be-BY" sz="2000" dirty="0">
              <a:solidFill>
                <a:srgbClr val="000000"/>
              </a:solidFill>
            </a:endParaRPr>
          </a:p>
          <a:p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C:\Documents and Settings\bolshakova\Рабочий стол\_210217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5000636"/>
            <a:ext cx="1785918" cy="1547691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67300" y="994858"/>
            <a:ext cx="3924300" cy="5401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38125" y="1"/>
            <a:ext cx="8724900" cy="935038"/>
          </a:xfrm>
        </p:spPr>
        <p:txBody>
          <a:bodyPr/>
          <a:lstStyle/>
          <a:p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>
                <a:solidFill>
                  <a:srgbClr val="FF0000"/>
                </a:solidFill>
              </a:rPr>
              <a:t>Этапы обязательного выпускного экзамена по учебному предмету «Иностранный язык»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0" y="714356"/>
          <a:ext cx="9144000" cy="59293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6328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78072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3717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Первый этап: 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собеседование с учащимся по прочитанному тексту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проверяются  умения чтения,  понимания прочитанного,  комментария и высказывания суждения по полученной информации, а также  умения понимания речи на слух в беседе с членами экзаменационной комиссии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97645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Второй этап: 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собеседование с учащимся по прослушанному тексту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проверяются </a:t>
                      </a:r>
                      <a:r>
                        <a:rPr lang="ru-RU" sz="24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умения восприятия и понимания устной речи в звукозаписи, извлечения из прослушанного текста запрашиваемой информации и её комментария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58116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Третий этап: </a:t>
                      </a:r>
                      <a:endParaRPr lang="ru-RU" sz="2000" b="1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беседа с учащимся по предложенной ситуации общения</a:t>
                      </a:r>
                      <a:endParaRPr lang="ru-RU" sz="2000" b="1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проверяются умения монологической и диалогической речи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8" name="Picture 4" descr="&amp;Ocy;&amp;fcy;&amp;icy;&amp;tscy;&amp;icy;&amp;acy;&amp;lcy;&amp;softcy;&amp;ncy;&amp;ycy;&amp;jcy; &amp;scy;&amp;acy;&amp;jcy;&amp;tcy; &amp;ocy;&amp;tcy;&amp;dcy;&amp;iecy;&amp;lcy;&amp;acy; &amp;ocy;&amp;bcy;&amp;rcy;&amp;acy;&amp;zcy;&amp;ocy;&amp;vcy;&amp;acy;&amp;ncy;&amp;icy;&amp;yacy; &amp;gcy;. &amp;Pcy;&amp;acy;&amp;vcy;&amp;lcy;&amp;ocy;&amp;dcy;&amp;acy;&amp;rcy; - &amp;SHcy;&amp;kcy;&amp;ocy;&amp;lcy;&amp;ycy; - &amp;Scy;&amp;pcy;&amp;icy;&amp;scy;&amp;ocy;&amp;kcy; &amp;mcy;&amp;acy;&amp;tcy;&amp;iecy;&amp;rcy;&amp;icy;&amp;acy;&amp;lcy;&amp;ocy;&amp;v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857232"/>
            <a:ext cx="8715436" cy="5643602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F7ACDFC-CBFF-415E-92A4-4A1D50769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0FE9098-002D-41B5-A328-13EB807FE3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sz="3600" dirty="0">
                <a:solidFill>
                  <a:srgbClr val="FF0000"/>
                </a:solidFill>
                <a:latin typeface="Arial Black" panose="020B0A04020102020204" pitchFamily="34" charset="0"/>
              </a:rPr>
              <a:t>ПОСЛЕ ЭКЗАМЕНОВ ВСЕ УЧАЩИЕСЯ 9-Х, 11 КЛАССОВ ОТЧИСЛЯЮТСЯ ИЗ УЧРЕЖДЕНИЯ!</a:t>
            </a:r>
            <a:endParaRPr lang="be-BY" sz="36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884484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2FD7154-A9B6-4F1F-A809-3401D97AE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125" y="219075"/>
            <a:ext cx="8724900" cy="45719"/>
          </a:xfrm>
        </p:spPr>
        <p:txBody>
          <a:bodyPr/>
          <a:lstStyle/>
          <a:p>
            <a:pPr algn="ctr"/>
            <a:endParaRPr lang="be-BY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="" xmlns:a16="http://schemas.microsoft.com/office/drawing/2014/main" id="{1F27BE37-0BB3-47B8-98AA-4B71EFAD7BE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443071078"/>
              </p:ext>
            </p:extLst>
          </p:nvPr>
        </p:nvGraphicFramePr>
        <p:xfrm>
          <a:off x="0" y="0"/>
          <a:ext cx="9144000" cy="7317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27335218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214290"/>
            <a:ext cx="8534400" cy="3062302"/>
          </a:xfrm>
        </p:spPr>
        <p:txBody>
          <a:bodyPr/>
          <a:lstStyle/>
          <a:p>
            <a:r>
              <a:rPr lang="ru-RU" sz="3600" b="1" dirty="0">
                <a:solidFill>
                  <a:srgbClr val="FF0000"/>
                </a:solidFill>
                <a:latin typeface="Arial Black" panose="020B0A04020102020204" pitchFamily="34" charset="0"/>
              </a:rPr>
              <a:t>ПРАВИЛА</a:t>
            </a:r>
            <a:br>
              <a:rPr lang="ru-RU" sz="3600" b="1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ru-RU" sz="3600" b="1" dirty="0">
                <a:solidFill>
                  <a:srgbClr val="FF0000"/>
                </a:solidFill>
                <a:latin typeface="Arial Black" panose="020B0A04020102020204" pitchFamily="34" charset="0"/>
              </a:rPr>
              <a:t>проведения аттестации учащихся </a:t>
            </a:r>
            <a:r>
              <a:rPr lang="ru-RU" sz="3600" b="1" dirty="0">
                <a:latin typeface="Arial Black" panose="020B0A04020102020204" pitchFamily="34" charset="0"/>
              </a:rPr>
              <a:t>при освоении содержания образовательных программ общего среднего образования</a:t>
            </a:r>
            <a:endParaRPr lang="ru-RU" sz="3600" dirty="0">
              <a:latin typeface="Arial Black" panose="020B0A040201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>
              <a:buNone/>
            </a:pPr>
            <a:endParaRPr lang="ru-RU" dirty="0"/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13A4F11-BA55-4AC8-9D44-71E027C24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125" y="219075"/>
            <a:ext cx="8724900" cy="923925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Если выбрал школу…</a:t>
            </a:r>
            <a:endParaRPr lang="be-BY" dirty="0">
              <a:solidFill>
                <a:srgbClr val="FF0000"/>
              </a:solidFill>
            </a:endParaRP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404FD96D-D599-408D-888D-6C81199147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836712"/>
            <a:ext cx="9036496" cy="6021287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>
                <a:solidFill>
                  <a:srgbClr val="000000"/>
                </a:solidFill>
              </a:rPr>
              <a:t>Заявление, медкомиссия, свидетельство о базовом образовании: с 12 июня по 28 августа.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>
                <a:solidFill>
                  <a:srgbClr val="000000"/>
                </a:solidFill>
              </a:rPr>
              <a:t>Повышенный уровень обучения. Средний балл - 6,0 и выше. По профильным предметам – от 7,0. Занятия – с понедельника по пятницу. Бывает по 7 уроков.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>
                <a:solidFill>
                  <a:srgbClr val="000000"/>
                </a:solidFill>
              </a:rPr>
              <a:t>Базовый уровень. Средний балл не важен. Занятия с понедельника по субботу. Обучается профессии 6 часов в неделю на базе УПТО.</a:t>
            </a:r>
          </a:p>
          <a:p>
            <a:pPr marL="514350" indent="-514350">
              <a:buFont typeface="+mj-lt"/>
              <a:buAutoNum type="arabicPeriod"/>
            </a:pPr>
            <a:endParaRPr lang="be-BY" dirty="0"/>
          </a:p>
        </p:txBody>
      </p:sp>
    </p:spTree>
    <p:extLst>
      <p:ext uri="{BB962C8B-B14F-4D97-AF65-F5344CB8AC3E}">
        <p14:creationId xmlns="" xmlns:p14="http://schemas.microsoft.com/office/powerpoint/2010/main" val="32317448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2FD7154-A9B6-4F1F-A809-3401D97AE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125" y="219075"/>
            <a:ext cx="8724900" cy="45719"/>
          </a:xfrm>
        </p:spPr>
        <p:txBody>
          <a:bodyPr/>
          <a:lstStyle/>
          <a:p>
            <a:pPr algn="ctr"/>
            <a:endParaRPr lang="be-BY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="" xmlns:a16="http://schemas.microsoft.com/office/drawing/2014/main" id="{1F27BE37-0BB3-47B8-98AA-4B71EFAD7BE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261812045"/>
              </p:ext>
            </p:extLst>
          </p:nvPr>
        </p:nvGraphicFramePr>
        <p:xfrm>
          <a:off x="0" y="0"/>
          <a:ext cx="9144000" cy="7317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32335105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Централизованное тестирование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908720"/>
            <a:ext cx="8712968" cy="4806280"/>
          </a:xfrm>
        </p:spPr>
        <p:txBody>
          <a:bodyPr/>
          <a:lstStyle/>
          <a:p>
            <a:r>
              <a:rPr lang="ru-RU" sz="2400" b="1" dirty="0">
                <a:solidFill>
                  <a:srgbClr val="000000"/>
                </a:solidFill>
              </a:rPr>
              <a:t>16 июня – белорусский язык;</a:t>
            </a:r>
          </a:p>
          <a:p>
            <a:r>
              <a:rPr lang="ru-RU" sz="2400" b="1" dirty="0">
                <a:solidFill>
                  <a:srgbClr val="000000"/>
                </a:solidFill>
              </a:rPr>
              <a:t>18 и 19 июня</a:t>
            </a:r>
            <a:r>
              <a:rPr lang="ru-RU" sz="2400" dirty="0">
                <a:solidFill>
                  <a:srgbClr val="000000"/>
                </a:solidFill>
              </a:rPr>
              <a:t> – русский язык;</a:t>
            </a:r>
          </a:p>
          <a:p>
            <a:r>
              <a:rPr lang="ru-RU" sz="2400" b="1" dirty="0">
                <a:solidFill>
                  <a:srgbClr val="000000"/>
                </a:solidFill>
              </a:rPr>
              <a:t>21 июня</a:t>
            </a:r>
            <a:r>
              <a:rPr lang="ru-RU" sz="2400" dirty="0">
                <a:solidFill>
                  <a:srgbClr val="000000"/>
                </a:solidFill>
              </a:rPr>
              <a:t> – обществоведение;</a:t>
            </a:r>
          </a:p>
          <a:p>
            <a:r>
              <a:rPr lang="ru-RU" sz="2400" b="1" dirty="0">
                <a:solidFill>
                  <a:srgbClr val="000000"/>
                </a:solidFill>
              </a:rPr>
              <a:t>23 и 24 июня</a:t>
            </a:r>
            <a:r>
              <a:rPr lang="ru-RU" sz="2400" dirty="0">
                <a:solidFill>
                  <a:srgbClr val="000000"/>
                </a:solidFill>
              </a:rPr>
              <a:t> – математика;</a:t>
            </a:r>
          </a:p>
          <a:p>
            <a:r>
              <a:rPr lang="ru-RU" sz="2400" b="1" dirty="0">
                <a:solidFill>
                  <a:srgbClr val="000000"/>
                </a:solidFill>
              </a:rPr>
              <a:t>26 июня </a:t>
            </a:r>
            <a:r>
              <a:rPr lang="ru-RU" sz="2400" dirty="0">
                <a:solidFill>
                  <a:srgbClr val="000000"/>
                </a:solidFill>
              </a:rPr>
              <a:t>– биология;</a:t>
            </a:r>
          </a:p>
          <a:p>
            <a:r>
              <a:rPr lang="ru-RU" sz="2400" b="1" dirty="0">
                <a:solidFill>
                  <a:srgbClr val="000000"/>
                </a:solidFill>
              </a:rPr>
              <a:t>28 июня</a:t>
            </a:r>
            <a:r>
              <a:rPr lang="ru-RU" sz="2400" dirty="0">
                <a:solidFill>
                  <a:srgbClr val="000000"/>
                </a:solidFill>
              </a:rPr>
              <a:t> – иностранный язык (английский, немецкий, французский, испанский, китайский);</a:t>
            </a:r>
          </a:p>
          <a:p>
            <a:r>
              <a:rPr lang="ru-RU" sz="2400" b="1" dirty="0">
                <a:solidFill>
                  <a:srgbClr val="000000"/>
                </a:solidFill>
              </a:rPr>
              <a:t>30 июня</a:t>
            </a:r>
            <a:r>
              <a:rPr lang="ru-RU" sz="2400" dirty="0">
                <a:solidFill>
                  <a:srgbClr val="000000"/>
                </a:solidFill>
              </a:rPr>
              <a:t> – химия;</a:t>
            </a:r>
          </a:p>
          <a:p>
            <a:r>
              <a:rPr lang="ru-RU" sz="2400" b="1" dirty="0">
                <a:solidFill>
                  <a:srgbClr val="000000"/>
                </a:solidFill>
              </a:rPr>
              <a:t>2 июля</a:t>
            </a:r>
            <a:r>
              <a:rPr lang="ru-RU" sz="2400" dirty="0">
                <a:solidFill>
                  <a:srgbClr val="000000"/>
                </a:solidFill>
              </a:rPr>
              <a:t> – физика;</a:t>
            </a:r>
          </a:p>
          <a:p>
            <a:r>
              <a:rPr lang="ru-RU" sz="2400" b="1" dirty="0">
                <a:solidFill>
                  <a:srgbClr val="000000"/>
                </a:solidFill>
              </a:rPr>
              <a:t>4 июля</a:t>
            </a:r>
            <a:r>
              <a:rPr lang="ru-RU" sz="2400" dirty="0">
                <a:solidFill>
                  <a:srgbClr val="000000"/>
                </a:solidFill>
              </a:rPr>
              <a:t> – история Беларуси;</a:t>
            </a:r>
          </a:p>
          <a:p>
            <a:r>
              <a:rPr lang="ru-RU" sz="2400" b="1" dirty="0">
                <a:solidFill>
                  <a:srgbClr val="000000"/>
                </a:solidFill>
              </a:rPr>
              <a:t>6 июля</a:t>
            </a:r>
            <a:r>
              <a:rPr lang="ru-RU" sz="2400" dirty="0">
                <a:solidFill>
                  <a:srgbClr val="000000"/>
                </a:solidFill>
              </a:rPr>
              <a:t> – география;</a:t>
            </a:r>
          </a:p>
          <a:p>
            <a:r>
              <a:rPr lang="ru-RU" sz="2400" b="1" dirty="0">
                <a:solidFill>
                  <a:srgbClr val="000000"/>
                </a:solidFill>
              </a:rPr>
              <a:t>8 июля</a:t>
            </a:r>
            <a:r>
              <a:rPr lang="ru-RU" sz="2400" dirty="0">
                <a:solidFill>
                  <a:srgbClr val="000000"/>
                </a:solidFill>
              </a:rPr>
              <a:t> – всемирная история (новейшее время).</a:t>
            </a:r>
          </a:p>
          <a:p>
            <a:pPr marL="0" indent="0">
              <a:buNone/>
            </a:pPr>
            <a:endParaRPr lang="ru-RU" sz="2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0B3DC034-2150-403E-880B-073556127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1BD1D686-912A-4814-884F-37F0932F28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3" y="935038"/>
            <a:ext cx="8855521" cy="5806330"/>
          </a:xfrm>
        </p:spPr>
        <p:txBody>
          <a:bodyPr/>
          <a:lstStyle/>
          <a:p>
            <a:pPr fontAlgn="t"/>
            <a:r>
              <a:rPr lang="ru-RU" sz="2800" dirty="0">
                <a:solidFill>
                  <a:srgbClr val="000000"/>
                </a:solidFill>
              </a:rPr>
              <a:t>Минимальные проходные баллы сохранены. Приниматься сертификаты будут по </a:t>
            </a:r>
            <a:r>
              <a:rPr lang="ru-RU" sz="2800" dirty="0">
                <a:solidFill>
                  <a:srgbClr val="FF0000"/>
                </a:solidFill>
              </a:rPr>
              <a:t>русскому и белорусскому языкам</a:t>
            </a:r>
            <a:r>
              <a:rPr lang="ru-RU" sz="2800" dirty="0">
                <a:solidFill>
                  <a:srgbClr val="000000"/>
                </a:solidFill>
              </a:rPr>
              <a:t> - </a:t>
            </a:r>
            <a:r>
              <a:rPr lang="ru-RU" sz="2800" b="1" dirty="0">
                <a:solidFill>
                  <a:srgbClr val="000000"/>
                </a:solidFill>
              </a:rPr>
              <a:t>от 10 </a:t>
            </a:r>
            <a:r>
              <a:rPr lang="ru-RU" sz="2800" dirty="0">
                <a:solidFill>
                  <a:srgbClr val="000000"/>
                </a:solidFill>
              </a:rPr>
              <a:t>баллов, но для будущих филологов - от 25 баллов. </a:t>
            </a:r>
          </a:p>
          <a:p>
            <a:pPr fontAlgn="t"/>
            <a:r>
              <a:rPr lang="ru-RU" sz="2800" dirty="0">
                <a:solidFill>
                  <a:srgbClr val="000000"/>
                </a:solidFill>
              </a:rPr>
              <a:t>По </a:t>
            </a:r>
            <a:r>
              <a:rPr lang="ru-RU" sz="2800" dirty="0">
                <a:solidFill>
                  <a:srgbClr val="FF0000"/>
                </a:solidFill>
              </a:rPr>
              <a:t>математике, физике, химии, биологии </a:t>
            </a:r>
            <a:r>
              <a:rPr lang="ru-RU" sz="2800" dirty="0">
                <a:solidFill>
                  <a:srgbClr val="000000"/>
                </a:solidFill>
              </a:rPr>
              <a:t>- </a:t>
            </a:r>
            <a:r>
              <a:rPr lang="ru-RU" sz="2800" b="1" dirty="0">
                <a:solidFill>
                  <a:srgbClr val="000000"/>
                </a:solidFill>
              </a:rPr>
              <a:t>от 20 </a:t>
            </a:r>
            <a:r>
              <a:rPr lang="ru-RU" sz="2800" dirty="0">
                <a:solidFill>
                  <a:srgbClr val="000000"/>
                </a:solidFill>
              </a:rPr>
              <a:t>баллов, </a:t>
            </a:r>
            <a:r>
              <a:rPr lang="ru-RU" sz="2800" b="1" dirty="0">
                <a:solidFill>
                  <a:srgbClr val="000000"/>
                </a:solidFill>
              </a:rPr>
              <a:t>от 25 </a:t>
            </a:r>
            <a:r>
              <a:rPr lang="ru-RU" sz="2800" dirty="0">
                <a:solidFill>
                  <a:srgbClr val="000000"/>
                </a:solidFill>
              </a:rPr>
              <a:t>- </a:t>
            </a:r>
            <a:r>
              <a:rPr lang="ru-RU" sz="2800" dirty="0">
                <a:solidFill>
                  <a:srgbClr val="FF0000"/>
                </a:solidFill>
              </a:rPr>
              <a:t>по обществоведению, географии, истории, иностранным языкам</a:t>
            </a:r>
            <a:r>
              <a:rPr lang="ru-RU" sz="2800" dirty="0">
                <a:solidFill>
                  <a:srgbClr val="000000"/>
                </a:solidFill>
              </a:rPr>
              <a:t>. Это если данные предметы являются первыми профильными, а </a:t>
            </a:r>
            <a:r>
              <a:rPr lang="ru-RU" sz="2800" u="sng" dirty="0">
                <a:solidFill>
                  <a:srgbClr val="000000"/>
                </a:solidFill>
              </a:rPr>
              <a:t>если вторыми</a:t>
            </a:r>
            <a:r>
              <a:rPr lang="ru-RU" sz="2800" dirty="0">
                <a:solidFill>
                  <a:srgbClr val="000000"/>
                </a:solidFill>
              </a:rPr>
              <a:t>, порог снижается соответственно до 10 и 15 баллов.</a:t>
            </a:r>
            <a:endParaRPr lang="ru-RU" sz="2000" dirty="0">
              <a:solidFill>
                <a:srgbClr val="000000"/>
              </a:solidFill>
            </a:endParaRPr>
          </a:p>
          <a:p>
            <a:r>
              <a:rPr lang="ru-RU" sz="2000" dirty="0"/>
              <a:t/>
            </a:r>
            <a:br>
              <a:rPr lang="ru-RU" sz="2000" dirty="0"/>
            </a:br>
            <a:endParaRPr lang="be-BY" sz="20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FFF899D-9996-465C-8176-93B887A8C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125" y="219075"/>
            <a:ext cx="8724900" cy="113581"/>
          </a:xfrm>
        </p:spPr>
        <p:txBody>
          <a:bodyPr/>
          <a:lstStyle/>
          <a:p>
            <a:endParaRPr lang="be-BY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61F86A1-3EA1-43D8-9CB8-0A1C1A5670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332656"/>
            <a:ext cx="9036496" cy="6408712"/>
          </a:xfrm>
        </p:spPr>
        <p:txBody>
          <a:bodyPr/>
          <a:lstStyle/>
          <a:p>
            <a:r>
              <a:rPr lang="ru-RU" sz="2400" dirty="0">
                <a:solidFill>
                  <a:srgbClr val="000000"/>
                </a:solidFill>
              </a:rPr>
              <a:t>В 2020 году </a:t>
            </a:r>
            <a:r>
              <a:rPr lang="ru-RU" sz="2400" i="1" dirty="0">
                <a:solidFill>
                  <a:srgbClr val="000000"/>
                </a:solidFill>
              </a:rPr>
              <a:t>(информации на 2021 год пока нет)</a:t>
            </a:r>
            <a:r>
              <a:rPr lang="ru-RU" sz="2400" dirty="0">
                <a:solidFill>
                  <a:srgbClr val="000000"/>
                </a:solidFill>
              </a:rPr>
              <a:t> абитуриентов с 7 баллами по предметам «Белорусский язык», «Русский язык», «Математика», «Физика», «Химия», «Биология», «История Беларуси», «Всемирная история (новейшее время)», «Обществоведение», «География», «Иностранные языки» набирали при  поступлении в вузы Министерства обороны Республики Беларусь, Министерства по чрезвычайным ситуациям Республики Беларусь и Государственного пограничного комитета Республики Беларусь, а также на военные факультеты гражданских вузов и при поступлении на группы специальностей «Производство, хранение и переработка продукции растениеводства», «Животноводство. Рыбоводство. Пчеловодство», «Сельское строительство и обустройство территорий», «Мелиорация и водное хозяйство», «</a:t>
            </a:r>
            <a:r>
              <a:rPr lang="ru-RU" sz="2400" dirty="0" err="1">
                <a:solidFill>
                  <a:srgbClr val="000000"/>
                </a:solidFill>
              </a:rPr>
              <a:t>Агроинженерия</a:t>
            </a:r>
            <a:r>
              <a:rPr lang="ru-RU" sz="2400" dirty="0">
                <a:solidFill>
                  <a:srgbClr val="000000"/>
                </a:solidFill>
              </a:rPr>
              <a:t>».</a:t>
            </a:r>
            <a:endParaRPr lang="be-BY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8446642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CCAEB58-D223-47C1-8DDE-5F6CD2A1C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9C0FAF1-C3AA-454B-BBF2-B6510DB1B5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96" y="219075"/>
            <a:ext cx="9001000" cy="6419850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Регистрация на ЦТ</a:t>
            </a:r>
          </a:p>
          <a:p>
            <a:r>
              <a:rPr lang="ru-RU" sz="2000" dirty="0">
                <a:solidFill>
                  <a:srgbClr val="000000"/>
                </a:solidFill>
              </a:rPr>
              <a:t>1. При регистрации абитуриент, как и раньше, </a:t>
            </a:r>
            <a:r>
              <a:rPr lang="ru-RU" sz="2000" b="1" dirty="0">
                <a:solidFill>
                  <a:srgbClr val="000000"/>
                </a:solidFill>
              </a:rPr>
              <a:t>подает заявление</a:t>
            </a:r>
            <a:r>
              <a:rPr lang="ru-RU" sz="2000" dirty="0">
                <a:solidFill>
                  <a:srgbClr val="000000"/>
                </a:solidFill>
              </a:rPr>
              <a:t>, где указывает выбранные им предметы (</a:t>
            </a:r>
            <a:r>
              <a:rPr lang="ru-RU" sz="2000" b="1" dirty="0">
                <a:solidFill>
                  <a:srgbClr val="000000"/>
                </a:solidFill>
              </a:rPr>
              <a:t>не более 4) </a:t>
            </a:r>
            <a:r>
              <a:rPr lang="ru-RU" sz="2000" dirty="0">
                <a:solidFill>
                  <a:srgbClr val="000000"/>
                </a:solidFill>
              </a:rPr>
              <a:t>на русском или белорусском языке. </a:t>
            </a:r>
            <a:r>
              <a:rPr lang="ru-RU" sz="2000" dirty="0">
                <a:solidFill>
                  <a:srgbClr val="000000"/>
                </a:solidFill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Формы</a:t>
            </a:r>
            <a:r>
              <a:rPr lang="ru-RU" sz="2000" dirty="0">
                <a:solidFill>
                  <a:srgbClr val="000000"/>
                </a:solidFill>
              </a:rPr>
              <a:t> заявления, а также </a:t>
            </a:r>
            <a:r>
              <a:rPr lang="ru-RU" sz="2000" dirty="0">
                <a:solidFill>
                  <a:srgbClr val="000000"/>
                </a:solidFill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инструкция</a:t>
            </a:r>
            <a:r>
              <a:rPr lang="ru-RU" sz="2000" dirty="0">
                <a:solidFill>
                  <a:srgbClr val="000000"/>
                </a:solidFill>
              </a:rPr>
              <a:t> по заполнению заявления размещены на сайте РИКЗ.</a:t>
            </a:r>
          </a:p>
          <a:p>
            <a:r>
              <a:rPr lang="ru-RU" sz="2000" dirty="0">
                <a:solidFill>
                  <a:srgbClr val="000000"/>
                </a:solidFill>
              </a:rPr>
              <a:t>2. Подать заявление в период с 2 мая по 1 июня можно </a:t>
            </a:r>
            <a:r>
              <a:rPr lang="ru-RU" sz="2000" b="1" dirty="0">
                <a:solidFill>
                  <a:srgbClr val="000000"/>
                </a:solidFill>
              </a:rPr>
              <a:t>двумя способами:</a:t>
            </a:r>
          </a:p>
          <a:p>
            <a:r>
              <a:rPr lang="ru-RU" sz="2000" dirty="0">
                <a:solidFill>
                  <a:srgbClr val="000000"/>
                </a:solidFill>
              </a:rPr>
              <a:t>Заполнив электронную форму на </a:t>
            </a:r>
            <a:r>
              <a:rPr lang="ru-RU" sz="2000" dirty="0">
                <a:solidFill>
                  <a:srgbClr val="000000"/>
                </a:solidFill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сайте</a:t>
            </a:r>
            <a:r>
              <a:rPr lang="ru-RU" sz="2000" dirty="0">
                <a:solidFill>
                  <a:srgbClr val="000000"/>
                </a:solidFill>
              </a:rPr>
              <a:t> РИКЗ (в прошлом году регистрация проводилась по электронной почте).</a:t>
            </a:r>
          </a:p>
          <a:p>
            <a:r>
              <a:rPr lang="ru-RU" sz="2000" dirty="0">
                <a:solidFill>
                  <a:srgbClr val="000000"/>
                </a:solidFill>
              </a:rPr>
              <a:t>Посетив один из пунктов регистрации (имея при себе документ, удостоверяющий личность). Адреса, телефоны, график работы пунктов регистрации размещены на сайте </a:t>
            </a:r>
            <a:r>
              <a:rPr lang="ru-RU" sz="2000" dirty="0">
                <a:solidFill>
                  <a:srgbClr val="000000"/>
                </a:solidFill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www.rikc.by.</a:t>
            </a:r>
            <a:endParaRPr lang="ru-RU" sz="2000" dirty="0">
              <a:solidFill>
                <a:srgbClr val="000000"/>
              </a:solidFill>
            </a:endParaRPr>
          </a:p>
          <a:p>
            <a:r>
              <a:rPr lang="ru-RU" sz="2000" dirty="0">
                <a:solidFill>
                  <a:srgbClr val="000000"/>
                </a:solidFill>
              </a:rPr>
              <a:t>Стоимость сдачи одного предмета </a:t>
            </a:r>
            <a:r>
              <a:rPr lang="ru-RU" sz="2000" b="1" dirty="0">
                <a:solidFill>
                  <a:srgbClr val="000000"/>
                </a:solidFill>
              </a:rPr>
              <a:t>— 2,9 рубля.</a:t>
            </a:r>
          </a:p>
          <a:p>
            <a:r>
              <a:rPr lang="ru-RU" sz="2000" dirty="0">
                <a:solidFill>
                  <a:srgbClr val="000000"/>
                </a:solidFill>
              </a:rPr>
              <a:t>Для совершения платежа необходимо воспользоваться «Системой „Расчет“» (ЕРИП) — далее выбрать «Общереспубликанские» — «Образование и развитие» — «РИКЗ» — «Централизованное тестирование»;</a:t>
            </a:r>
          </a:p>
          <a:p>
            <a:endParaRPr lang="be-BY" sz="1400" dirty="0"/>
          </a:p>
        </p:txBody>
      </p:sp>
    </p:spTree>
    <p:extLst>
      <p:ext uri="{BB962C8B-B14F-4D97-AF65-F5344CB8AC3E}">
        <p14:creationId xmlns="" xmlns:p14="http://schemas.microsoft.com/office/powerpoint/2010/main" val="372959079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1A0E6F4-7A45-49E0-8C74-BBA3D8A17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153BF19-779B-48D4-88EC-995BD1AA7B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332655"/>
            <a:ext cx="8963025" cy="6306269"/>
          </a:xfrm>
        </p:spPr>
        <p:txBody>
          <a:bodyPr/>
          <a:lstStyle/>
          <a:p>
            <a:endParaRPr lang="ru-RU" sz="1600" dirty="0"/>
          </a:p>
          <a:p>
            <a:endParaRPr lang="ru-RU" sz="1600" dirty="0"/>
          </a:p>
          <a:p>
            <a:r>
              <a:rPr lang="ru-RU" sz="2000" dirty="0">
                <a:solidFill>
                  <a:srgbClr val="000000"/>
                </a:solidFill>
              </a:rPr>
              <a:t>3. </a:t>
            </a:r>
            <a:r>
              <a:rPr lang="ru-RU" sz="2000" b="1" dirty="0">
                <a:solidFill>
                  <a:srgbClr val="000000"/>
                </a:solidFill>
              </a:rPr>
              <a:t>После оплаты </a:t>
            </a:r>
            <a:r>
              <a:rPr lang="ru-RU" sz="2000" dirty="0">
                <a:solidFill>
                  <a:srgbClr val="000000"/>
                </a:solidFill>
              </a:rPr>
              <a:t>абитуриент должен </a:t>
            </a:r>
            <a:r>
              <a:rPr lang="ru-RU" sz="2000" b="1" dirty="0">
                <a:solidFill>
                  <a:srgbClr val="000000"/>
                </a:solidFill>
              </a:rPr>
              <a:t>встать на электронную очередь </a:t>
            </a:r>
            <a:r>
              <a:rPr lang="ru-RU" sz="2000" dirty="0">
                <a:solidFill>
                  <a:srgbClr val="000000"/>
                </a:solidFill>
              </a:rPr>
              <a:t>в пункте регистрации, где ему определят дату и время посещения заведения.</a:t>
            </a:r>
          </a:p>
          <a:p>
            <a:r>
              <a:rPr lang="ru-RU" sz="2000" dirty="0">
                <a:solidFill>
                  <a:srgbClr val="000000"/>
                </a:solidFill>
              </a:rPr>
              <a:t>4. В установленную дату и время </a:t>
            </a:r>
            <a:r>
              <a:rPr lang="ru-RU" sz="2000" b="1" dirty="0">
                <a:solidFill>
                  <a:srgbClr val="000000"/>
                </a:solidFill>
              </a:rPr>
              <a:t>лично забрать </a:t>
            </a:r>
            <a:r>
              <a:rPr lang="ru-RU" sz="2000" dirty="0">
                <a:solidFill>
                  <a:srgbClr val="000000"/>
                </a:solidFill>
              </a:rPr>
              <a:t>в пункте регистрации, куда он выслал свое заявление, </a:t>
            </a:r>
            <a:r>
              <a:rPr lang="ru-RU" sz="2000" b="1" dirty="0">
                <a:solidFill>
                  <a:srgbClr val="000000"/>
                </a:solidFill>
              </a:rPr>
              <a:t>пропуск(-а). </a:t>
            </a:r>
            <a:r>
              <a:rPr lang="ru-RU" sz="2000" dirty="0">
                <a:solidFill>
                  <a:srgbClr val="000000"/>
                </a:solidFill>
              </a:rPr>
              <a:t>У абитуриента при себе </a:t>
            </a:r>
            <a:r>
              <a:rPr lang="ru-RU" sz="2000" b="1" dirty="0">
                <a:solidFill>
                  <a:srgbClr val="000000"/>
                </a:solidFill>
              </a:rPr>
              <a:t>должен быть </a:t>
            </a:r>
            <a:r>
              <a:rPr lang="ru-RU" sz="2000" dirty="0">
                <a:solidFill>
                  <a:srgbClr val="000000"/>
                </a:solidFill>
              </a:rPr>
              <a:t>документ, удостоверяющий личность (</a:t>
            </a:r>
            <a:r>
              <a:rPr lang="ru-RU" sz="2000" b="1" dirty="0">
                <a:solidFill>
                  <a:srgbClr val="000000"/>
                </a:solidFill>
              </a:rPr>
              <a:t>паспорт, вид на жительство, удостоверение беженца</a:t>
            </a:r>
            <a:r>
              <a:rPr lang="ru-RU" sz="2000" dirty="0">
                <a:solidFill>
                  <a:srgbClr val="000000"/>
                </a:solidFill>
              </a:rPr>
              <a:t>), или справка, выдаваемая в случае утраты (хищения) документа, удостоверяющего личность.</a:t>
            </a:r>
          </a:p>
          <a:p>
            <a:r>
              <a:rPr lang="ru-RU" sz="2000" dirty="0">
                <a:solidFill>
                  <a:srgbClr val="000000"/>
                </a:solidFill>
              </a:rPr>
              <a:t>5. Процесс регистрации считается завершенным только после получения пропуска(-</a:t>
            </a:r>
            <a:r>
              <a:rPr lang="ru-RU" sz="2000" dirty="0" err="1">
                <a:solidFill>
                  <a:srgbClr val="000000"/>
                </a:solidFill>
              </a:rPr>
              <a:t>ов</a:t>
            </a:r>
            <a:r>
              <a:rPr lang="ru-RU" sz="2000" dirty="0">
                <a:solidFill>
                  <a:srgbClr val="000000"/>
                </a:solidFill>
              </a:rPr>
              <a:t>). На пропуске должна быть печать учреждения, определенного пунктом регистрации на ЦТ, подпись уполномоченного представителя пункта и указан регистрационный номер.</a:t>
            </a:r>
          </a:p>
          <a:p>
            <a:endParaRPr lang="be-BY" dirty="0"/>
          </a:p>
        </p:txBody>
      </p:sp>
    </p:spTree>
    <p:extLst>
      <p:ext uri="{BB962C8B-B14F-4D97-AF65-F5344CB8AC3E}">
        <p14:creationId xmlns="" xmlns:p14="http://schemas.microsoft.com/office/powerpoint/2010/main" val="58903610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Освобождаются от платы: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447800"/>
            <a:ext cx="8282880" cy="4267200"/>
          </a:xfrm>
        </p:spPr>
        <p:txBody>
          <a:bodyPr/>
          <a:lstStyle/>
          <a:p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Инвалиды</a:t>
            </a:r>
          </a:p>
          <a:p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Дети-сироты</a:t>
            </a:r>
          </a:p>
          <a:p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Дети, оставшиеся без попечения родителей</a:t>
            </a:r>
          </a:p>
          <a:p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Лица, страдающие онкологическими заболеваниями </a:t>
            </a:r>
          </a:p>
          <a:p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Лица, больные туберкулёзом</a:t>
            </a:r>
          </a:p>
          <a:p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Дети из семей, в которых воспитывается трое и более несовершеннолетних детей</a:t>
            </a:r>
          </a:p>
          <a:p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дети из семей военнослужащих, работников органов МВД, погибших или ставших инвалидами при исполнении воинских и служебных обязанностей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Картинки по запросу бланк ц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16632"/>
            <a:ext cx="4824536" cy="68742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125" y="219075"/>
            <a:ext cx="8724900" cy="923909"/>
          </a:xfrm>
        </p:spPr>
        <p:txBody>
          <a:bodyPr/>
          <a:lstStyle/>
          <a:p>
            <a:pPr algn="ctr"/>
            <a:r>
              <a:rPr lang="ru-RU" sz="2400" b="1" cap="all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cap="all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cap="all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ПОРЯДОК ПЕРЕСМОТРА</a:t>
            </a:r>
            <a:br>
              <a:rPr lang="ru-RU" sz="2400" b="1" cap="all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cap="all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ПОЛОЖИТЕЛЬНОЙ ГОДОВОЙ ОТМЕТКИ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214422"/>
            <a:ext cx="8848756" cy="5338778"/>
          </a:xfrm>
        </p:spPr>
        <p:txBody>
          <a:bodyPr/>
          <a:lstStyle/>
          <a:p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38. Допускается пересмотр положительной годовой отметки не более чем по двум учебным предметам в случае, если с ней не согласен учащийся или его законные представители.</a:t>
            </a:r>
          </a:p>
          <a:p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39. Для пересмотра положительной годовой отметки учащийся или его законные представители подают в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течение двух дней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после завершения учебного года заявление на имя руководителя учреждения образования.</a:t>
            </a:r>
          </a:p>
          <a:p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40. Пересмотр положительной годовой отметки осуществляется учреждением образования в следующие сроки:</a:t>
            </a:r>
          </a:p>
          <a:p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 переводе в следующий класс – в течение десяти дней со дня подачи заявления;</a:t>
            </a:r>
          </a:p>
          <a:p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 завершении обучения и воспитания на II и III ступенях общего среднего образования – в течение пяти дней со дня подачи заявления.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838200"/>
            <a:ext cx="8777318" cy="5715000"/>
          </a:xfrm>
        </p:spPr>
        <p:txBody>
          <a:bodyPr/>
          <a:lstStyle/>
          <a:p>
            <a:pPr>
              <a:buBlip>
                <a:blip r:embed="rId2"/>
              </a:buBlip>
            </a:pPr>
            <a:r>
              <a:rPr lang="ru-RU" sz="2000" dirty="0">
                <a:solidFill>
                  <a:schemeClr val="tx1"/>
                </a:solidFill>
              </a:rPr>
              <a:t>42. Экзаменационные материалы по учебным предметам, по которым пересматривается положительная годовая отметка, разрабатывает учреждение образования.</a:t>
            </a:r>
          </a:p>
          <a:p>
            <a:pPr>
              <a:buBlip>
                <a:blip r:embed="rId2"/>
              </a:buBlip>
            </a:pPr>
            <a:r>
              <a:rPr lang="ru-RU" sz="2000" dirty="0">
                <a:solidFill>
                  <a:schemeClr val="tx1"/>
                </a:solidFill>
              </a:rPr>
              <a:t>44. Учащийся или его законный представитель в случае несогласия с положительной годовой отметкой, выставленной комиссией учреждения образования, имеет право обратиться в структурное подразделение местного исполнительного и распорядительного органа, осуществляющее государственно-властные полномочия в сфере образования (далее, если не определено иное, - отдел (управление) образования местного исполнительного и распорядительного органа), по месту нахождения учреждения образования с заявлением о ее пересмотре.</a:t>
            </a:r>
          </a:p>
          <a:p>
            <a:pPr>
              <a:buBlip>
                <a:blip r:embed="rId2"/>
              </a:buBlip>
            </a:pPr>
            <a:r>
              <a:rPr lang="ru-RU" sz="2000" dirty="0">
                <a:solidFill>
                  <a:schemeClr val="tx1"/>
                </a:solidFill>
              </a:rPr>
              <a:t>46. Экзаменационные материалы по учебным предметам, по которым пересматривается положительная годовая отметка, выставленная комиссией учреждения образования, разрабатывает отдел (управление) образования местного исполнительного и распорядительного органа.</a:t>
            </a:r>
          </a:p>
          <a:p>
            <a:pPr>
              <a:buBlip>
                <a:blip r:embed="rId2"/>
              </a:buBlip>
            </a:pP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Но!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84.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Экзаменационные и итоговые отметки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которые выставлены учащимся выпускных классов, а также годовые отметки по учебным предметам,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которые включаются в свидетельство об общем базовом образовании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(свидетельство об общем базовом образовании с отличием)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или в аттестат об общем среднем образовании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(аттестат об общем среднем образовании особого образца с награждением золотой (серебряной) медалью)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итогам их изучения в предыдущих классах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пересмотру не подлежат.</a:t>
            </a:r>
          </a:p>
          <a:p>
            <a:pPr>
              <a:buNone/>
            </a:pP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/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Допуск учащихся к экзаменам </a:t>
            </a:r>
            <a:b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838200"/>
            <a:ext cx="8884096" cy="5715000"/>
          </a:xfrm>
        </p:spPr>
        <p:txBody>
          <a:bodyPr/>
          <a:lstStyle/>
          <a:p>
            <a:r>
              <a:rPr lang="ru-RU" sz="2400" dirty="0">
                <a:solidFill>
                  <a:schemeClr val="tx1"/>
                </a:solidFill>
                <a:latin typeface="Arial Black" panose="020B0A04020102020204" pitchFamily="34" charset="0"/>
              </a:rPr>
              <a:t>49. К выпускным экзаменам </a:t>
            </a:r>
            <a:r>
              <a:rPr lang="ru-RU" sz="2400" dirty="0">
                <a:solidFill>
                  <a:srgbClr val="FF0000"/>
                </a:solidFill>
                <a:latin typeface="Arial Black" panose="020B0A04020102020204" pitchFamily="34" charset="0"/>
              </a:rPr>
              <a:t>допускаются</a:t>
            </a:r>
            <a:r>
              <a:rPr lang="ru-RU" sz="2400" dirty="0">
                <a:solidFill>
                  <a:schemeClr val="tx1"/>
                </a:solidFill>
                <a:latin typeface="Arial Black" panose="020B0A04020102020204" pitchFamily="34" charset="0"/>
              </a:rPr>
              <a:t> учащиеся, имеющие </a:t>
            </a:r>
            <a:r>
              <a:rPr lang="ru-RU" sz="2400" dirty="0">
                <a:solidFill>
                  <a:srgbClr val="FF0000"/>
                </a:solidFill>
                <a:latin typeface="Arial Black" panose="020B0A04020102020204" pitchFamily="34" charset="0"/>
              </a:rPr>
              <a:t>положительные годовые </a:t>
            </a:r>
            <a:r>
              <a:rPr lang="ru-RU" sz="2400" dirty="0">
                <a:solidFill>
                  <a:schemeClr val="tx1"/>
                </a:solidFill>
                <a:latin typeface="Arial Black" panose="020B0A04020102020204" pitchFamily="34" charset="0"/>
              </a:rPr>
              <a:t>отметки </a:t>
            </a:r>
            <a:r>
              <a:rPr lang="ru-RU" sz="2400" dirty="0">
                <a:solidFill>
                  <a:srgbClr val="FF0000"/>
                </a:solidFill>
                <a:latin typeface="Arial Black" panose="020B0A04020102020204" pitchFamily="34" charset="0"/>
              </a:rPr>
              <a:t>по всем </a:t>
            </a:r>
            <a:r>
              <a:rPr lang="ru-RU" sz="2400" dirty="0">
                <a:solidFill>
                  <a:schemeClr val="tx1"/>
                </a:solidFill>
                <a:latin typeface="Arial Black" panose="020B0A04020102020204" pitchFamily="34" charset="0"/>
              </a:rPr>
              <a:t>учебным предметам, а также учащиеся, </a:t>
            </a:r>
            <a:r>
              <a:rPr lang="ru-RU" sz="2400" dirty="0">
                <a:solidFill>
                  <a:srgbClr val="FF0000"/>
                </a:solidFill>
                <a:latin typeface="Arial Black" panose="020B0A04020102020204" pitchFamily="34" charset="0"/>
              </a:rPr>
              <a:t>освобожденные </a:t>
            </a:r>
            <a:r>
              <a:rPr lang="ru-RU" sz="2400" dirty="0">
                <a:solidFill>
                  <a:schemeClr val="tx1"/>
                </a:solidFill>
                <a:latin typeface="Arial Black" panose="020B0A04020102020204" pitchFamily="34" charset="0"/>
              </a:rPr>
              <a:t>по состоянию здоровья от уроков по учебным предметам «Физическая культура и здоровье» или «Трудовое обучение», и учащиеся, которым выставлена по учебному предмету «Физическая культура и здоровье» отметка </a:t>
            </a:r>
            <a:r>
              <a:rPr lang="ru-RU" sz="2400" dirty="0">
                <a:solidFill>
                  <a:srgbClr val="FF0000"/>
                </a:solidFill>
                <a:latin typeface="Arial Black" panose="020B0A04020102020204" pitchFamily="34" charset="0"/>
              </a:rPr>
              <a:t>«зачтено».</a:t>
            </a:r>
          </a:p>
          <a:p>
            <a:pPr algn="just"/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59214126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724900" cy="715963"/>
          </a:xfrm>
        </p:spPr>
        <p:txBody>
          <a:bodyPr/>
          <a:lstStyle/>
          <a:p>
            <a:pPr algn="ctr"/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ступень общего среднего образования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857232"/>
            <a:ext cx="9001156" cy="5715040"/>
          </a:xfrm>
        </p:spPr>
        <p:txBody>
          <a:bodyPr/>
          <a:lstStyle/>
          <a:p>
            <a:r>
              <a:rPr lang="ru-RU" sz="2400" dirty="0">
                <a:solidFill>
                  <a:schemeClr val="tx1"/>
                </a:solidFill>
              </a:rPr>
              <a:t>Кроме того, к выпускным экзаменам по завершении обучения и воспитания </a:t>
            </a:r>
            <a:r>
              <a:rPr lang="ru-RU" sz="2400" b="1" dirty="0">
                <a:solidFill>
                  <a:srgbClr val="FF0000"/>
                </a:solidFill>
              </a:rPr>
              <a:t>на II ступени </a:t>
            </a:r>
            <a:r>
              <a:rPr lang="ru-RU" sz="2400" dirty="0">
                <a:solidFill>
                  <a:schemeClr val="tx1"/>
                </a:solidFill>
              </a:rPr>
              <a:t>общего среднего образования допускаются учащиеся, имеющие </a:t>
            </a:r>
            <a:r>
              <a:rPr lang="ru-RU" sz="2400" dirty="0">
                <a:solidFill>
                  <a:srgbClr val="FF0000"/>
                </a:solidFill>
              </a:rPr>
              <a:t>годовые</a:t>
            </a:r>
            <a:r>
              <a:rPr lang="ru-RU" sz="2400" dirty="0">
                <a:solidFill>
                  <a:schemeClr val="tx1"/>
                </a:solidFill>
              </a:rPr>
              <a:t> отметки </a:t>
            </a:r>
            <a:r>
              <a:rPr lang="ru-RU" sz="2400" dirty="0">
                <a:solidFill>
                  <a:srgbClr val="FF0000"/>
                </a:solidFill>
              </a:rPr>
              <a:t>0 баллов </a:t>
            </a:r>
            <a:r>
              <a:rPr lang="ru-RU" sz="2400" dirty="0">
                <a:solidFill>
                  <a:schemeClr val="tx1"/>
                </a:solidFill>
              </a:rPr>
              <a:t>или </a:t>
            </a:r>
            <a:r>
              <a:rPr lang="ru-RU" sz="2400" dirty="0">
                <a:solidFill>
                  <a:srgbClr val="FF0000"/>
                </a:solidFill>
              </a:rPr>
              <a:t>не аттестованные не более чем по двум</a:t>
            </a:r>
            <a:r>
              <a:rPr lang="ru-RU" sz="2400" dirty="0">
                <a:solidFill>
                  <a:schemeClr val="tx1"/>
                </a:solidFill>
              </a:rPr>
              <a:t> учебным предметам, за исключением тех учащихся, которые имеют годовые отметки 0 баллов или не аттестованы по учебным предметам, по которым проводятся выпускные экзамены.</a:t>
            </a:r>
          </a:p>
          <a:p>
            <a:pPr algn="just"/>
            <a:r>
              <a:rPr lang="ru-RU" sz="2400" dirty="0">
                <a:solidFill>
                  <a:schemeClr val="tx1"/>
                </a:solidFill>
              </a:rPr>
              <a:t>50. Учащиеся, которые </a:t>
            </a:r>
            <a:r>
              <a:rPr lang="ru-RU" sz="2400" dirty="0">
                <a:solidFill>
                  <a:srgbClr val="FF0000"/>
                </a:solidFill>
              </a:rPr>
              <a:t>на выпускных экзаменах </a:t>
            </a:r>
            <a:r>
              <a:rPr lang="ru-RU" sz="2400" dirty="0">
                <a:solidFill>
                  <a:schemeClr val="tx1"/>
                </a:solidFill>
              </a:rPr>
              <a:t>по завершении обучения и воспитания </a:t>
            </a:r>
            <a:r>
              <a:rPr lang="ru-RU" sz="2400" b="1" dirty="0">
                <a:solidFill>
                  <a:srgbClr val="FF0000"/>
                </a:solidFill>
              </a:rPr>
              <a:t>на II ступени </a:t>
            </a:r>
            <a:r>
              <a:rPr lang="ru-RU" sz="2400" dirty="0">
                <a:solidFill>
                  <a:schemeClr val="tx1"/>
                </a:solidFill>
              </a:rPr>
              <a:t>общего среднего образования получили отметку </a:t>
            </a:r>
            <a:r>
              <a:rPr lang="ru-RU" sz="2400" dirty="0">
                <a:solidFill>
                  <a:srgbClr val="FF0000"/>
                </a:solidFill>
              </a:rPr>
              <a:t>0 баллов </a:t>
            </a:r>
            <a:r>
              <a:rPr lang="ru-RU" sz="2400" dirty="0">
                <a:solidFill>
                  <a:schemeClr val="tx1"/>
                </a:solidFill>
              </a:rPr>
              <a:t>не более чем по </a:t>
            </a:r>
            <a:r>
              <a:rPr lang="ru-RU" sz="2400" dirty="0">
                <a:solidFill>
                  <a:srgbClr val="FF0000"/>
                </a:solidFill>
              </a:rPr>
              <a:t>двум</a:t>
            </a:r>
            <a:r>
              <a:rPr lang="ru-RU" sz="2400" dirty="0">
                <a:solidFill>
                  <a:schemeClr val="tx1"/>
                </a:solidFill>
              </a:rPr>
              <a:t> учебным предметам, </a:t>
            </a:r>
            <a:r>
              <a:rPr lang="ru-RU" sz="2400" dirty="0">
                <a:solidFill>
                  <a:srgbClr val="FF0000"/>
                </a:solidFill>
              </a:rPr>
              <a:t>повторно сдают </a:t>
            </a:r>
            <a:r>
              <a:rPr lang="ru-RU" sz="2400" dirty="0">
                <a:solidFill>
                  <a:schemeClr val="tx1"/>
                </a:solidFill>
              </a:rPr>
              <a:t>выпускные экзамены по этим учебным предметам в сроки, установленные пунктом 91 настоящих Правил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ступень общего среднего образования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000108"/>
            <a:ext cx="8929718" cy="4714892"/>
          </a:xfrm>
        </p:spPr>
        <p:txBody>
          <a:bodyPr/>
          <a:lstStyle/>
          <a:p>
            <a:r>
              <a:rPr lang="ru-RU" sz="2000" dirty="0">
                <a:solidFill>
                  <a:schemeClr val="tx1"/>
                </a:solidFill>
              </a:rPr>
              <a:t>51. К выпускным экзаменам по завершении обучения и воспитания </a:t>
            </a:r>
            <a:r>
              <a:rPr lang="ru-RU" sz="2000" dirty="0">
                <a:solidFill>
                  <a:srgbClr val="FF0000"/>
                </a:solidFill>
              </a:rPr>
              <a:t>на III ступени </a:t>
            </a:r>
            <a:r>
              <a:rPr lang="ru-RU" sz="2000" dirty="0">
                <a:solidFill>
                  <a:schemeClr val="tx1"/>
                </a:solidFill>
              </a:rPr>
              <a:t>общего среднего образования допускаются учащиеся, имеющие </a:t>
            </a:r>
            <a:r>
              <a:rPr lang="ru-RU" sz="2000" b="1" dirty="0">
                <a:solidFill>
                  <a:schemeClr val="tx1"/>
                </a:solidFill>
              </a:rPr>
              <a:t>положительные годовые отметки по всем учебным предметам</a:t>
            </a:r>
            <a:r>
              <a:rPr lang="ru-RU" sz="2000" dirty="0">
                <a:solidFill>
                  <a:schemeClr val="tx1"/>
                </a:solidFill>
              </a:rPr>
              <a:t>, в том числе учащиеся, освобожденные по состоянию здоровья от уроков по учебным предметам «Физическая культура и здоровье» или «Трудовое обучение», и учащиеся, которым выставлена по учебному предмету «Физическая культура и здоровье» отметка «зачтено».</a:t>
            </a:r>
          </a:p>
          <a:p>
            <a:r>
              <a:rPr lang="ru-RU" sz="2000" dirty="0"/>
              <a:t>52. Учащиеся, имеющие </a:t>
            </a:r>
            <a:r>
              <a:rPr lang="ru-RU" sz="2000" dirty="0">
                <a:solidFill>
                  <a:srgbClr val="FF0000"/>
                </a:solidFill>
              </a:rPr>
              <a:t>годовую отметку 0 баллов </a:t>
            </a:r>
            <a:r>
              <a:rPr lang="ru-RU" sz="2000" dirty="0"/>
              <a:t>или </a:t>
            </a:r>
            <a:r>
              <a:rPr lang="ru-RU" sz="2000" dirty="0">
                <a:solidFill>
                  <a:srgbClr val="FF0000"/>
                </a:solidFill>
              </a:rPr>
              <a:t>не аттестованные по одному</a:t>
            </a:r>
            <a:r>
              <a:rPr lang="ru-RU" sz="2000" dirty="0"/>
              <a:t> из учебных предметов по завершении обучения и воспитания на III ступени общего среднего образования, </a:t>
            </a:r>
            <a:r>
              <a:rPr lang="ru-RU" sz="2000" dirty="0">
                <a:solidFill>
                  <a:srgbClr val="FF0000"/>
                </a:solidFill>
              </a:rPr>
              <a:t>допускаются</a:t>
            </a:r>
            <a:r>
              <a:rPr lang="ru-RU" sz="2000" dirty="0"/>
              <a:t> к выпускному экзамену по этому учебному предмету в </a:t>
            </a:r>
            <a:r>
              <a:rPr lang="ru-RU" sz="2000" dirty="0">
                <a:solidFill>
                  <a:srgbClr val="FF0000"/>
                </a:solidFill>
              </a:rPr>
              <a:t>сроки,</a:t>
            </a:r>
            <a:r>
              <a:rPr lang="ru-RU" sz="2000" dirty="0"/>
              <a:t> установленные пунктом 91</a:t>
            </a:r>
            <a:r>
              <a:rPr lang="ru-RU" sz="2000" i="1" dirty="0"/>
              <a:t> </a:t>
            </a:r>
            <a:r>
              <a:rPr lang="ru-RU" sz="2000" dirty="0"/>
              <a:t>настоящих Правил</a:t>
            </a:r>
            <a:endParaRPr lang="ru-RU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owerpoint-template">
  <a:themeElements>
    <a:clrScheme name="powerpoint-template-24 13">
      <a:dk1>
        <a:srgbClr val="4D4D4D"/>
      </a:dk1>
      <a:lt1>
        <a:srgbClr val="FFFFFF"/>
      </a:lt1>
      <a:dk2>
        <a:srgbClr val="4D4D4D"/>
      </a:dk2>
      <a:lt2>
        <a:srgbClr val="045B4B"/>
      </a:lt2>
      <a:accent1>
        <a:srgbClr val="1C7C70"/>
      </a:accent1>
      <a:accent2>
        <a:srgbClr val="379690"/>
      </a:accent2>
      <a:accent3>
        <a:srgbClr val="FFFFFF"/>
      </a:accent3>
      <a:accent4>
        <a:srgbClr val="404040"/>
      </a:accent4>
      <a:accent5>
        <a:srgbClr val="ABBFBB"/>
      </a:accent5>
      <a:accent6>
        <a:srgbClr val="318782"/>
      </a:accent6>
      <a:hlink>
        <a:srgbClr val="54B2A4"/>
      </a:hlink>
      <a:folHlink>
        <a:srgbClr val="DDDDDD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0C209B"/>
        </a:lt2>
        <a:accent1>
          <a:srgbClr val="2167BF"/>
        </a:accent1>
        <a:accent2>
          <a:srgbClr val="C60C0D"/>
        </a:accent2>
        <a:accent3>
          <a:srgbClr val="FFFFFF"/>
        </a:accent3>
        <a:accent4>
          <a:srgbClr val="404040"/>
        </a:accent4>
        <a:accent5>
          <a:srgbClr val="ABB8DC"/>
        </a:accent5>
        <a:accent6>
          <a:srgbClr val="B30A0B"/>
        </a:accent6>
        <a:hlink>
          <a:srgbClr val="4793C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93CB6A"/>
        </a:lt2>
        <a:accent1>
          <a:srgbClr val="71BE5E"/>
        </a:accent1>
        <a:accent2>
          <a:srgbClr val="A0CD6E"/>
        </a:accent2>
        <a:accent3>
          <a:srgbClr val="FFFFFF"/>
        </a:accent3>
        <a:accent4>
          <a:srgbClr val="404040"/>
        </a:accent4>
        <a:accent5>
          <a:srgbClr val="BBDBB6"/>
        </a:accent5>
        <a:accent6>
          <a:srgbClr val="91BA63"/>
        </a:accent6>
        <a:hlink>
          <a:srgbClr val="6BAB4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189C25"/>
        </a:lt2>
        <a:accent1>
          <a:srgbClr val="33B642"/>
        </a:accent1>
        <a:accent2>
          <a:srgbClr val="5ED05F"/>
        </a:accent2>
        <a:accent3>
          <a:srgbClr val="FFFFFF"/>
        </a:accent3>
        <a:accent4>
          <a:srgbClr val="404040"/>
        </a:accent4>
        <a:accent5>
          <a:srgbClr val="ADD7B0"/>
        </a:accent5>
        <a:accent6>
          <a:srgbClr val="54BC55"/>
        </a:accent6>
        <a:hlink>
          <a:srgbClr val="66D1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E1E14F"/>
        </a:lt2>
        <a:accent1>
          <a:srgbClr val="33B642"/>
        </a:accent1>
        <a:accent2>
          <a:srgbClr val="5ED05F"/>
        </a:accent2>
        <a:accent3>
          <a:srgbClr val="FFFFFF"/>
        </a:accent3>
        <a:accent4>
          <a:srgbClr val="404040"/>
        </a:accent4>
        <a:accent5>
          <a:srgbClr val="ADD7B0"/>
        </a:accent5>
        <a:accent6>
          <a:srgbClr val="54BC55"/>
        </a:accent6>
        <a:hlink>
          <a:srgbClr val="66D1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4C8E3D"/>
        </a:lt2>
        <a:accent1>
          <a:srgbClr val="66A050"/>
        </a:accent1>
        <a:accent2>
          <a:srgbClr val="6EA552"/>
        </a:accent2>
        <a:accent3>
          <a:srgbClr val="FFFFFF"/>
        </a:accent3>
        <a:accent4>
          <a:srgbClr val="404040"/>
        </a:accent4>
        <a:accent5>
          <a:srgbClr val="B8CDB3"/>
        </a:accent5>
        <a:accent6>
          <a:srgbClr val="639549"/>
        </a:accent6>
        <a:hlink>
          <a:srgbClr val="89B96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4D7C48"/>
        </a:lt2>
        <a:accent1>
          <a:srgbClr val="599148"/>
        </a:accent1>
        <a:accent2>
          <a:srgbClr val="69A253"/>
        </a:accent2>
        <a:accent3>
          <a:srgbClr val="FFFFFF"/>
        </a:accent3>
        <a:accent4>
          <a:srgbClr val="404040"/>
        </a:accent4>
        <a:accent5>
          <a:srgbClr val="B5C7B1"/>
        </a:accent5>
        <a:accent6>
          <a:srgbClr val="5E924A"/>
        </a:accent6>
        <a:hlink>
          <a:srgbClr val="80C15D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467F20"/>
        </a:lt2>
        <a:accent1>
          <a:srgbClr val="5CA822"/>
        </a:accent1>
        <a:accent2>
          <a:srgbClr val="66C022"/>
        </a:accent2>
        <a:accent3>
          <a:srgbClr val="FFFFFF"/>
        </a:accent3>
        <a:accent4>
          <a:srgbClr val="404040"/>
        </a:accent4>
        <a:accent5>
          <a:srgbClr val="B5D1AB"/>
        </a:accent5>
        <a:accent6>
          <a:srgbClr val="5CAE1E"/>
        </a:accent6>
        <a:hlink>
          <a:srgbClr val="71CF2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8A9BA5"/>
        </a:lt2>
        <a:accent1>
          <a:srgbClr val="5CA822"/>
        </a:accent1>
        <a:accent2>
          <a:srgbClr val="66C022"/>
        </a:accent2>
        <a:accent3>
          <a:srgbClr val="FFFFFF"/>
        </a:accent3>
        <a:accent4>
          <a:srgbClr val="404040"/>
        </a:accent4>
        <a:accent5>
          <a:srgbClr val="B5D1AB"/>
        </a:accent5>
        <a:accent6>
          <a:srgbClr val="5CAE1E"/>
        </a:accent6>
        <a:hlink>
          <a:srgbClr val="71CF2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51873B"/>
        </a:lt2>
        <a:accent1>
          <a:srgbClr val="669E4B"/>
        </a:accent1>
        <a:accent2>
          <a:srgbClr val="79B25C"/>
        </a:accent2>
        <a:accent3>
          <a:srgbClr val="FFFFFF"/>
        </a:accent3>
        <a:accent4>
          <a:srgbClr val="404040"/>
        </a:accent4>
        <a:accent5>
          <a:srgbClr val="B8CCB1"/>
        </a:accent5>
        <a:accent6>
          <a:srgbClr val="6DA153"/>
        </a:accent6>
        <a:hlink>
          <a:srgbClr val="92CB6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0E7E24"/>
        </a:lt2>
        <a:accent1>
          <a:srgbClr val="369026"/>
        </a:accent1>
        <a:accent2>
          <a:srgbClr val="57A025"/>
        </a:accent2>
        <a:accent3>
          <a:srgbClr val="FFFFFF"/>
        </a:accent3>
        <a:accent4>
          <a:srgbClr val="404040"/>
        </a:accent4>
        <a:accent5>
          <a:srgbClr val="AEC6AC"/>
        </a:accent5>
        <a:accent6>
          <a:srgbClr val="4E9120"/>
        </a:accent6>
        <a:hlink>
          <a:srgbClr val="73B02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015802"/>
        </a:lt2>
        <a:accent1>
          <a:srgbClr val="016E01"/>
        </a:accent1>
        <a:accent2>
          <a:srgbClr val="019003"/>
        </a:accent2>
        <a:accent3>
          <a:srgbClr val="FFFFFF"/>
        </a:accent3>
        <a:accent4>
          <a:srgbClr val="404040"/>
        </a:accent4>
        <a:accent5>
          <a:srgbClr val="AABAAA"/>
        </a:accent5>
        <a:accent6>
          <a:srgbClr val="018202"/>
        </a:accent6>
        <a:hlink>
          <a:srgbClr val="01A60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045B4B"/>
        </a:lt2>
        <a:accent1>
          <a:srgbClr val="1C7C70"/>
        </a:accent1>
        <a:accent2>
          <a:srgbClr val="379690"/>
        </a:accent2>
        <a:accent3>
          <a:srgbClr val="FFFFFF"/>
        </a:accent3>
        <a:accent4>
          <a:srgbClr val="404040"/>
        </a:accent4>
        <a:accent5>
          <a:srgbClr val="ABBFBB"/>
        </a:accent5>
        <a:accent6>
          <a:srgbClr val="318782"/>
        </a:accent6>
        <a:hlink>
          <a:srgbClr val="54B2A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owerpoint-template-24 13">
    <a:dk1>
      <a:srgbClr val="4D4D4D"/>
    </a:dk1>
    <a:lt1>
      <a:srgbClr val="FFFFFF"/>
    </a:lt1>
    <a:dk2>
      <a:srgbClr val="4D4D4D"/>
    </a:dk2>
    <a:lt2>
      <a:srgbClr val="045B4B"/>
    </a:lt2>
    <a:accent1>
      <a:srgbClr val="1C7C70"/>
    </a:accent1>
    <a:accent2>
      <a:srgbClr val="379690"/>
    </a:accent2>
    <a:accent3>
      <a:srgbClr val="FFFFFF"/>
    </a:accent3>
    <a:accent4>
      <a:srgbClr val="404040"/>
    </a:accent4>
    <a:accent5>
      <a:srgbClr val="ABBFBB"/>
    </a:accent5>
    <a:accent6>
      <a:srgbClr val="318782"/>
    </a:accent6>
    <a:hlink>
      <a:srgbClr val="54B2A4"/>
    </a:hlink>
    <a:folHlink>
      <a:srgbClr val="DDDDDD"/>
    </a:folHlink>
  </a:clrScheme>
</a:themeOverride>
</file>

<file path=ppt/theme/themeOverride2.xml><?xml version="1.0" encoding="utf-8"?>
<a:themeOverride xmlns:a="http://schemas.openxmlformats.org/drawingml/2006/main">
  <a:clrScheme name="powerpoint-template-24 13">
    <a:dk1>
      <a:srgbClr val="4D4D4D"/>
    </a:dk1>
    <a:lt1>
      <a:srgbClr val="FFFFFF"/>
    </a:lt1>
    <a:dk2>
      <a:srgbClr val="4D4D4D"/>
    </a:dk2>
    <a:lt2>
      <a:srgbClr val="045B4B"/>
    </a:lt2>
    <a:accent1>
      <a:srgbClr val="1C7C70"/>
    </a:accent1>
    <a:accent2>
      <a:srgbClr val="379690"/>
    </a:accent2>
    <a:accent3>
      <a:srgbClr val="FFFFFF"/>
    </a:accent3>
    <a:accent4>
      <a:srgbClr val="404040"/>
    </a:accent4>
    <a:accent5>
      <a:srgbClr val="ABBFBB"/>
    </a:accent5>
    <a:accent6>
      <a:srgbClr val="318782"/>
    </a:accent6>
    <a:hlink>
      <a:srgbClr val="54B2A4"/>
    </a:hlink>
    <a:folHlink>
      <a:srgbClr val="DDDDDD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624</TotalTime>
  <Words>2346</Words>
  <Application>Microsoft Office PowerPoint</Application>
  <PresentationFormat>Экран (4:3)</PresentationFormat>
  <Paragraphs>337</Paragraphs>
  <Slides>38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powerpoint-template</vt:lpstr>
      <vt:lpstr>  О ЗАВЕРШЕНИИ 2020/2021УЧЕБНОГО ГОДА И ПРОВЕДЕНИИ ВЫПУСКНЫХ ЭКЗАМЕНОВ ПО ЗАВЕРШЕНИИ ОБУЧЕНИЯ И ВОСПИТАНИЯ  НА II И III СТУПЕНЯХ ОБЩЕГО СРЕДНЕГО ОБРАЗОВАНИЯ </vt:lpstr>
      <vt:lpstr>Слайд 2</vt:lpstr>
      <vt:lpstr>ПРАВИЛА проведения аттестации учащихся при освоении содержания образовательных программ общего среднего образования</vt:lpstr>
      <vt:lpstr> ПОРЯДОК ПЕРЕСМОТРА  ПОЛОЖИТЕЛЬНОЙ ГОДОВОЙ ОТМЕТКИ </vt:lpstr>
      <vt:lpstr>Слайд 5</vt:lpstr>
      <vt:lpstr>Но!</vt:lpstr>
      <vt:lpstr>Допуск учащихся к экзаменам  </vt:lpstr>
      <vt:lpstr>II ступень общего среднего образования</vt:lpstr>
      <vt:lpstr>  III ступень общего среднего образования </vt:lpstr>
      <vt:lpstr>Слайд 10</vt:lpstr>
      <vt:lpstr>ОСВОБОЖДЕНИЕ УЧАЩИХСЯ ОТ ВЫПУСКНЫХ ЭКЗАМЕНОВ</vt:lpstr>
      <vt:lpstr>Выписка из «Правил проведения аттестации»</vt:lpstr>
      <vt:lpstr> (п.82) Итоговая отметка выставляется: </vt:lpstr>
      <vt:lpstr> Проведение аттестации в другой срок </vt:lpstr>
      <vt:lpstr>Слайд 15</vt:lpstr>
      <vt:lpstr>Завершение обучения и воспитания на  II ступени общего среднего образования</vt:lpstr>
      <vt:lpstr>Сроки проведения экзаменов:</vt:lpstr>
      <vt:lpstr>Сроки проведения экзаменов:</vt:lpstr>
      <vt:lpstr>Слайд 19</vt:lpstr>
      <vt:lpstr>Завершение обучения и воспитания на  III ступени общего среднего образования</vt:lpstr>
      <vt:lpstr>Сроки проведения экзаменов:</vt:lpstr>
      <vt:lpstr> Выпускные экзамены проводятся по текстам, содержащимся в сборниках экзаменационных материалов по соответствующим предметам, и билетам, утверждённым Министерством образования       Республики Беларусь </vt:lpstr>
      <vt:lpstr>История Беларуси </vt:lpstr>
      <vt:lpstr>Слайд 24</vt:lpstr>
      <vt:lpstr>Иностранный язык: </vt:lpstr>
      <vt:lpstr> Этапы обязательного выпускного экзамена по учебному предмету «Иностранный язык» </vt:lpstr>
      <vt:lpstr>Слайд 27</vt:lpstr>
      <vt:lpstr>Слайд 28</vt:lpstr>
      <vt:lpstr>Слайд 29</vt:lpstr>
      <vt:lpstr>Если выбрал школу…</vt:lpstr>
      <vt:lpstr>Слайд 31</vt:lpstr>
      <vt:lpstr>Централизованное тестирование</vt:lpstr>
      <vt:lpstr>Слайд 33</vt:lpstr>
      <vt:lpstr>Слайд 34</vt:lpstr>
      <vt:lpstr>Слайд 35</vt:lpstr>
      <vt:lpstr>Слайд 36</vt:lpstr>
      <vt:lpstr>Освобождаются от платы:</vt:lpstr>
      <vt:lpstr>Слайд 38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Parents</dc:creator>
  <cp:lastModifiedBy>Зауч1</cp:lastModifiedBy>
  <cp:revision>62</cp:revision>
  <dcterms:created xsi:type="dcterms:W3CDTF">2019-03-02T15:36:28Z</dcterms:created>
  <dcterms:modified xsi:type="dcterms:W3CDTF">2021-04-30T09:23:13Z</dcterms:modified>
</cp:coreProperties>
</file>